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8" r:id="rId3"/>
    <p:sldId id="259" r:id="rId4"/>
    <p:sldId id="301" r:id="rId5"/>
    <p:sldId id="302" r:id="rId6"/>
    <p:sldId id="303" r:id="rId7"/>
    <p:sldId id="277" r:id="rId8"/>
    <p:sldId id="305" r:id="rId9"/>
    <p:sldId id="320" r:id="rId10"/>
    <p:sldId id="316" r:id="rId11"/>
    <p:sldId id="312" r:id="rId12"/>
    <p:sldId id="313" r:id="rId13"/>
    <p:sldId id="306" r:id="rId14"/>
    <p:sldId id="317" r:id="rId15"/>
    <p:sldId id="310" r:id="rId16"/>
    <p:sldId id="314" r:id="rId17"/>
    <p:sldId id="315" r:id="rId18"/>
    <p:sldId id="318" r:id="rId19"/>
    <p:sldId id="309" r:id="rId20"/>
    <p:sldId id="319" r:id="rId21"/>
    <p:sldId id="308" r:id="rId22"/>
    <p:sldId id="25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E4E9"/>
    <a:srgbClr val="EEF0EF"/>
    <a:srgbClr val="DA4646"/>
    <a:srgbClr val="C2F0F9"/>
    <a:srgbClr val="CCF6F9"/>
    <a:srgbClr val="EFE2EA"/>
    <a:srgbClr val="F2F3E6"/>
    <a:srgbClr val="DAE3F3"/>
    <a:srgbClr val="5B9BD5"/>
    <a:srgbClr val="B4CB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41" autoAdjust="0"/>
    <p:restoredTop sz="94632" autoAdjust="0"/>
  </p:normalViewPr>
  <p:slideViewPr>
    <p:cSldViewPr snapToGrid="0">
      <p:cViewPr varScale="1">
        <p:scale>
          <a:sx n="74" d="100"/>
          <a:sy n="74" d="100"/>
        </p:scale>
        <p:origin x="552"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20CB6-3795-4F0D-9EDE-94734BBDD16C}" type="datetimeFigureOut">
              <a:rPr lang="zh-CN" altLang="en-US" smtClean="0"/>
              <a:t>2020/9/20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6CDB3-D59E-4E14-99D6-5B04FA3139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06CDB3-D59E-4E14-99D6-5B04FA31394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用户身份验证的部分我们选用了</a:t>
            </a:r>
            <a:r>
              <a:rPr lang="en-US" altLang="zh-CN" dirty="0"/>
              <a:t>Token</a:t>
            </a:r>
            <a:r>
              <a:rPr lang="zh-CN" altLang="en-US" dirty="0"/>
              <a:t>技术。现在流行的认证技术主要有</a:t>
            </a:r>
            <a:r>
              <a:rPr lang="en-US" altLang="zh-CN" dirty="0"/>
              <a:t>cookie</a:t>
            </a:r>
            <a:r>
              <a:rPr lang="zh-CN" altLang="en-US" dirty="0"/>
              <a:t>、</a:t>
            </a:r>
            <a:r>
              <a:rPr lang="en-US" altLang="zh-CN" dirty="0"/>
              <a:t>Session </a:t>
            </a:r>
            <a:r>
              <a:rPr lang="zh-CN" altLang="en-US" dirty="0"/>
              <a:t>和</a:t>
            </a:r>
            <a:r>
              <a:rPr lang="en-US" altLang="zh-CN" dirty="0"/>
              <a:t>Token</a:t>
            </a:r>
            <a:r>
              <a:rPr lang="zh-CN" altLang="en-US" dirty="0"/>
              <a:t>三种。像</a:t>
            </a:r>
            <a:r>
              <a:rPr lang="en-US" altLang="zh-CN" dirty="0"/>
              <a:t>Session</a:t>
            </a:r>
            <a:r>
              <a:rPr lang="zh-CN" altLang="en-US" dirty="0"/>
              <a:t>这类基于服务器验证的方式存在不少问题，例如</a:t>
            </a:r>
            <a:r>
              <a:rPr lang="en-US" altLang="zh-CN" dirty="0"/>
              <a:t>Session</a:t>
            </a:r>
            <a:r>
              <a:rPr lang="zh-CN" altLang="en-US" dirty="0"/>
              <a:t>是需要服务器进行记录，内存开销会增加，可扩展性降低，无法解决跨域资源共享，同时无法抵御</a:t>
            </a:r>
            <a:r>
              <a:rPr lang="en-US" altLang="zh-CN" dirty="0"/>
              <a:t>CSRF </a:t>
            </a:r>
            <a:r>
              <a:rPr lang="zh-CN" altLang="en-US" dirty="0"/>
              <a:t>（跨站请求伪造）。</a:t>
            </a:r>
            <a:r>
              <a:rPr lang="en-US" altLang="zh-CN" dirty="0"/>
              <a:t>Token</a:t>
            </a:r>
            <a:r>
              <a:rPr lang="zh-CN" altLang="en-US" dirty="0"/>
              <a:t>可以</a:t>
            </a:r>
            <a:r>
              <a:rPr lang="zh-CN" altLang="en-US" strike="noStrike" dirty="0"/>
              <a:t>很好的避免这些问题。</a:t>
            </a:r>
            <a:endParaRPr lang="en-US" altLang="zh-CN" dirty="0"/>
          </a:p>
          <a:p>
            <a:r>
              <a:rPr lang="zh-CN" altLang="en-US" dirty="0"/>
              <a:t>右图是</a:t>
            </a:r>
            <a:r>
              <a:rPr lang="en-US" altLang="zh-CN" dirty="0"/>
              <a:t>Token</a:t>
            </a:r>
            <a:r>
              <a:rPr lang="zh-CN" altLang="en-US" dirty="0"/>
              <a:t>加密生成的过程，左图是</a:t>
            </a:r>
            <a:r>
              <a:rPr lang="en-US" altLang="zh-CN" dirty="0"/>
              <a:t>Token</a:t>
            </a:r>
            <a:r>
              <a:rPr lang="zh-CN" altLang="en-US" dirty="0"/>
              <a:t>身份验证的流程。</a:t>
            </a:r>
            <a:endParaRPr lang="en-US" altLang="zh-CN" dirty="0"/>
          </a:p>
          <a:p>
            <a:endParaRPr lang="en-US" altLang="zh-CN" dirty="0"/>
          </a:p>
          <a:p>
            <a:r>
              <a:rPr lang="en-US" altLang="zh-CN" dirty="0"/>
              <a:t>Token</a:t>
            </a:r>
            <a:r>
              <a:rPr lang="zh-CN" altLang="en-US" dirty="0"/>
              <a:t>的身份验证流程：</a:t>
            </a:r>
            <a:endParaRPr lang="en-US" altLang="zh-CN" dirty="0"/>
          </a:p>
          <a:p>
            <a:pPr>
              <a:buFont typeface="+mj-lt"/>
              <a:buAutoNum type="arabicPeriod"/>
            </a:pPr>
            <a:r>
              <a:rPr lang="zh-CN" altLang="en-US" dirty="0"/>
              <a:t>用户通过用户名和密码发送请求。</a:t>
            </a:r>
          </a:p>
          <a:p>
            <a:pPr>
              <a:buFont typeface="+mj-lt"/>
              <a:buAutoNum type="arabicPeriod"/>
            </a:pPr>
            <a:r>
              <a:rPr lang="zh-CN" altLang="en-US" dirty="0"/>
              <a:t>服务器端程序验证。</a:t>
            </a:r>
          </a:p>
          <a:p>
            <a:r>
              <a:rPr lang="en-US" altLang="zh-CN" dirty="0"/>
              <a:t>3.</a:t>
            </a:r>
            <a:r>
              <a:rPr lang="zh-CN" altLang="en-US" dirty="0"/>
              <a:t>服务器端程序返回一个</a:t>
            </a:r>
            <a:r>
              <a:rPr lang="zh-CN" altLang="en-US" b="1" dirty="0"/>
              <a:t>带签名</a:t>
            </a:r>
            <a:r>
              <a:rPr lang="zh-CN" altLang="en-US" dirty="0"/>
              <a:t>的</a:t>
            </a:r>
            <a:r>
              <a:rPr lang="en-US" altLang="zh-CN" dirty="0"/>
              <a:t>token </a:t>
            </a:r>
            <a:r>
              <a:rPr lang="zh-CN" altLang="en-US" dirty="0"/>
              <a:t>给客户端。</a:t>
            </a:r>
          </a:p>
          <a:p>
            <a:r>
              <a:rPr lang="en-US" altLang="zh-CN" dirty="0"/>
              <a:t>4.</a:t>
            </a:r>
            <a:r>
              <a:rPr lang="zh-CN" altLang="en-US" dirty="0"/>
              <a:t>客户端储存</a:t>
            </a:r>
            <a:r>
              <a:rPr lang="en-US" altLang="zh-CN" dirty="0"/>
              <a:t>token,</a:t>
            </a:r>
            <a:r>
              <a:rPr lang="zh-CN" altLang="en-US" dirty="0"/>
              <a:t>并且每次访问</a:t>
            </a:r>
            <a:r>
              <a:rPr lang="en-US" altLang="zh-CN" dirty="0"/>
              <a:t>API</a:t>
            </a:r>
            <a:r>
              <a:rPr lang="zh-CN" altLang="en-US" dirty="0"/>
              <a:t>都携带</a:t>
            </a:r>
            <a:r>
              <a:rPr lang="en-US" altLang="zh-CN" dirty="0"/>
              <a:t>Token</a:t>
            </a:r>
            <a:r>
              <a:rPr lang="zh-CN" altLang="en-US" dirty="0"/>
              <a:t>到服务器端的。</a:t>
            </a:r>
          </a:p>
          <a:p>
            <a:r>
              <a:rPr lang="en-US" altLang="zh-CN" dirty="0"/>
              <a:t>5.</a:t>
            </a:r>
            <a:r>
              <a:rPr lang="zh-CN" altLang="en-US" dirty="0"/>
              <a:t>服务端验证</a:t>
            </a:r>
            <a:r>
              <a:rPr lang="en-US" altLang="zh-CN" dirty="0"/>
              <a:t>token</a:t>
            </a:r>
            <a:r>
              <a:rPr lang="zh-CN" altLang="en-US" dirty="0"/>
              <a:t>，校验成功则返回请求数据，校验失败则返回错误码。</a:t>
            </a:r>
            <a:endParaRPr lang="en-US" altLang="zh-CN" dirty="0"/>
          </a:p>
          <a:p>
            <a:endParaRPr lang="en-US" altLang="zh-CN" dirty="0"/>
          </a:p>
          <a:p>
            <a:r>
              <a:rPr lang="en-US" altLang="zh-CN" dirty="0"/>
              <a:t>Token</a:t>
            </a:r>
            <a:r>
              <a:rPr lang="zh-CN" altLang="en-US" dirty="0"/>
              <a:t>原理：</a:t>
            </a:r>
            <a:endParaRPr lang="en-US" altLang="zh-CN" dirty="0"/>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1.</a:t>
            </a:r>
            <a:r>
              <a:rPr lang="zh-CN" altLang="en-US" b="0" i="0" dirty="0">
                <a:solidFill>
                  <a:srgbClr val="000000"/>
                </a:solidFill>
                <a:effectLst/>
                <a:latin typeface="PingFang SC"/>
              </a:rPr>
              <a:t>将荷载</a:t>
            </a:r>
            <a:r>
              <a:rPr lang="en-US" altLang="zh-CN" b="0" i="0" dirty="0">
                <a:solidFill>
                  <a:srgbClr val="000000"/>
                </a:solidFill>
                <a:effectLst/>
                <a:latin typeface="PingFang SC"/>
              </a:rPr>
              <a:t>payload</a:t>
            </a:r>
            <a:r>
              <a:rPr lang="zh-CN" altLang="en-US" b="0" i="0" dirty="0">
                <a:solidFill>
                  <a:srgbClr val="000000"/>
                </a:solidFill>
                <a:effectLst/>
                <a:latin typeface="PingFang SC"/>
              </a:rPr>
              <a:t>，以及</a:t>
            </a:r>
            <a:r>
              <a:rPr lang="en-US" altLang="zh-CN" b="0" i="0" dirty="0">
                <a:solidFill>
                  <a:srgbClr val="000000"/>
                </a:solidFill>
                <a:effectLst/>
                <a:latin typeface="PingFang SC"/>
              </a:rPr>
              <a:t>Header</a:t>
            </a:r>
            <a:r>
              <a:rPr lang="zh-CN" altLang="en-US" b="0" i="0" dirty="0">
                <a:solidFill>
                  <a:srgbClr val="000000"/>
                </a:solidFill>
                <a:effectLst/>
                <a:latin typeface="PingFang SC"/>
              </a:rPr>
              <a:t>信息进行</a:t>
            </a:r>
            <a:r>
              <a:rPr lang="en-US" altLang="zh-CN" b="0" i="0" dirty="0">
                <a:solidFill>
                  <a:srgbClr val="000000"/>
                </a:solidFill>
                <a:effectLst/>
                <a:latin typeface="PingFang SC"/>
              </a:rPr>
              <a:t>Base64</a:t>
            </a:r>
            <a:r>
              <a:rPr lang="zh-CN" altLang="en-US" b="0" i="0" dirty="0">
                <a:solidFill>
                  <a:srgbClr val="000000"/>
                </a:solidFill>
                <a:effectLst/>
                <a:latin typeface="PingFang SC"/>
              </a:rPr>
              <a:t>加密，形成密文</a:t>
            </a:r>
            <a:r>
              <a:rPr lang="en-US" altLang="zh-CN" b="0" i="0" dirty="0">
                <a:solidFill>
                  <a:srgbClr val="000000"/>
                </a:solidFill>
                <a:effectLst/>
                <a:latin typeface="PingFang SC"/>
              </a:rPr>
              <a:t>payload</a:t>
            </a:r>
            <a:r>
              <a:rPr lang="zh-CN" altLang="en-US" b="0" i="0" dirty="0">
                <a:solidFill>
                  <a:srgbClr val="000000"/>
                </a:solidFill>
                <a:effectLst/>
                <a:latin typeface="PingFang SC"/>
              </a:rPr>
              <a:t>密文，</a:t>
            </a:r>
            <a:r>
              <a:rPr lang="en-US" altLang="zh-CN" b="0" i="0" dirty="0">
                <a:solidFill>
                  <a:srgbClr val="000000"/>
                </a:solidFill>
                <a:effectLst/>
                <a:latin typeface="PingFang SC"/>
              </a:rPr>
              <a:t>header</a:t>
            </a:r>
            <a:r>
              <a:rPr lang="zh-CN" altLang="en-US" b="0" i="0" dirty="0">
                <a:solidFill>
                  <a:srgbClr val="000000"/>
                </a:solidFill>
                <a:effectLst/>
                <a:latin typeface="PingFang SC"/>
              </a:rPr>
              <a:t>密文。</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2.</a:t>
            </a:r>
            <a:r>
              <a:rPr lang="zh-CN" altLang="en-US" b="0" i="0" dirty="0">
                <a:solidFill>
                  <a:srgbClr val="000000"/>
                </a:solidFill>
                <a:effectLst/>
                <a:latin typeface="PingFang SC"/>
              </a:rPr>
              <a:t>将形成的密文用句号链接起来，用服务端秘钥进行</a:t>
            </a:r>
            <a:r>
              <a:rPr lang="en-US" altLang="zh-CN" b="0" i="0" dirty="0">
                <a:solidFill>
                  <a:srgbClr val="000000"/>
                </a:solidFill>
                <a:effectLst/>
                <a:latin typeface="PingFang SC"/>
              </a:rPr>
              <a:t>HS256</a:t>
            </a:r>
            <a:r>
              <a:rPr lang="zh-CN" altLang="en-US" b="0" i="0" dirty="0">
                <a:solidFill>
                  <a:srgbClr val="000000"/>
                </a:solidFill>
                <a:effectLst/>
                <a:latin typeface="PingFang SC"/>
              </a:rPr>
              <a:t>加密，生成签名</a:t>
            </a:r>
            <a:r>
              <a:rPr lang="en-US" altLang="zh-CN" b="0" i="0" dirty="0">
                <a:solidFill>
                  <a:srgbClr val="000000"/>
                </a:solidFill>
                <a:effectLst/>
                <a:latin typeface="PingFang SC"/>
              </a:rPr>
              <a:t>.</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3.</a:t>
            </a:r>
            <a:r>
              <a:rPr lang="zh-CN" altLang="en-US" b="0" i="0" dirty="0">
                <a:solidFill>
                  <a:srgbClr val="000000"/>
                </a:solidFill>
                <a:effectLst/>
                <a:latin typeface="PingFang SC"/>
              </a:rPr>
              <a:t>将前面的两个密文后面用句号链接签名形成最终的</a:t>
            </a:r>
            <a:r>
              <a:rPr lang="en-US" altLang="zh-CN" b="0" i="0" dirty="0">
                <a:solidFill>
                  <a:srgbClr val="000000"/>
                </a:solidFill>
                <a:effectLst/>
                <a:latin typeface="PingFang SC"/>
              </a:rPr>
              <a:t>token</a:t>
            </a:r>
            <a:r>
              <a:rPr lang="zh-CN" altLang="en-US" b="0" i="0" dirty="0">
                <a:solidFill>
                  <a:srgbClr val="000000"/>
                </a:solidFill>
                <a:effectLst/>
                <a:latin typeface="PingFang SC"/>
              </a:rPr>
              <a:t>返回给服务端</a:t>
            </a:r>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F06CDB3-D59E-4E14-99D6-5B04FA313943}" type="slidenum">
              <a:rPr lang="zh-CN" altLang="en-US" smtClean="0"/>
              <a:t>10</a:t>
            </a:fld>
            <a:endParaRPr lang="zh-CN" altLang="en-US"/>
          </a:p>
        </p:txBody>
      </p:sp>
    </p:spTree>
    <p:extLst>
      <p:ext uri="{BB962C8B-B14F-4D97-AF65-F5344CB8AC3E}">
        <p14:creationId xmlns:p14="http://schemas.microsoft.com/office/powerpoint/2010/main" val="166030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项目中，我们将部分的常用、并且需要通过多个表进行连接才能查出来的数据进行了视图处理，简化了查询操作。同时我们检查了所有项目代码保证没有通过视图修改</a:t>
            </a:r>
            <a:r>
              <a:rPr lang="en-US" altLang="zh-CN" dirty="0"/>
              <a:t>/</a:t>
            </a:r>
            <a:r>
              <a:rPr lang="zh-CN" altLang="en-US" dirty="0"/>
              <a:t>更新数据的操作。</a:t>
            </a:r>
          </a:p>
        </p:txBody>
      </p:sp>
      <p:sp>
        <p:nvSpPr>
          <p:cNvPr id="4" name="灯片编号占位符 3"/>
          <p:cNvSpPr>
            <a:spLocks noGrp="1"/>
          </p:cNvSpPr>
          <p:nvPr>
            <p:ph type="sldNum" sz="quarter" idx="5"/>
          </p:nvPr>
        </p:nvSpPr>
        <p:spPr/>
        <p:txBody>
          <a:bodyPr/>
          <a:lstStyle/>
          <a:p>
            <a:fld id="{1F06CDB3-D59E-4E14-99D6-5B04FA313943}" type="slidenum">
              <a:rPr lang="zh-CN" altLang="en-US" smtClean="0"/>
              <a:t>11</a:t>
            </a:fld>
            <a:endParaRPr lang="zh-CN" altLang="en-US"/>
          </a:p>
        </p:txBody>
      </p:sp>
    </p:spTree>
    <p:extLst>
      <p:ext uri="{BB962C8B-B14F-4D97-AF65-F5344CB8AC3E}">
        <p14:creationId xmlns:p14="http://schemas.microsoft.com/office/powerpoint/2010/main" val="3711376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触发器</a:t>
            </a:r>
            <a:r>
              <a:rPr lang="en-US" altLang="zh-CN" dirty="0"/>
              <a:t>trigger</a:t>
            </a:r>
            <a:r>
              <a:rPr lang="zh-CN" altLang="en-US" dirty="0"/>
              <a:t>语句是用于实现未被</a:t>
            </a:r>
            <a:r>
              <a:rPr lang="en-US" altLang="zh-CN" dirty="0"/>
              <a:t>SQL</a:t>
            </a:r>
            <a:r>
              <a:rPr lang="zh-CN" altLang="en-US" dirty="0"/>
              <a:t>约束机制指定的某些完整性约束。但我们在课程中也学习过不适用</a:t>
            </a:r>
            <a:r>
              <a:rPr lang="en-US" altLang="zh-CN" dirty="0"/>
              <a:t>Trigger</a:t>
            </a:r>
            <a:r>
              <a:rPr lang="zh-CN" altLang="en-US" dirty="0"/>
              <a:t>的场景，第一条就是，不应该用触发器语句代替级联特性实现外码约束的</a:t>
            </a:r>
            <a:r>
              <a:rPr lang="en-US" altLang="zh-CN" dirty="0"/>
              <a:t>on delete cascade</a:t>
            </a:r>
            <a:r>
              <a:rPr lang="zh-CN" altLang="en-US" dirty="0"/>
              <a:t>特性。本项目中的约束都是可以用级联特性</a:t>
            </a:r>
            <a:r>
              <a:rPr lang="en-US" altLang="zh-CN" dirty="0"/>
              <a:t>on delete </a:t>
            </a:r>
            <a:r>
              <a:rPr lang="en-US" altLang="zh-CN" dirty="0" err="1"/>
              <a:t>casace</a:t>
            </a:r>
            <a:r>
              <a:rPr lang="zh-CN" altLang="en-US" dirty="0"/>
              <a:t>解决的，所以并没有用触发器语句。</a:t>
            </a:r>
            <a:endParaRPr lang="en-US" altLang="zh-CN" dirty="0"/>
          </a:p>
          <a:p>
            <a:r>
              <a:rPr lang="en-US" altLang="zh-CN" dirty="0"/>
              <a:t>【</a:t>
            </a:r>
            <a:r>
              <a:rPr lang="zh-CN" altLang="en-US" dirty="0"/>
              <a:t>图中这个就是一个可以用级联特性约束的外码约束</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1F06CDB3-D59E-4E14-99D6-5B04FA313943}" type="slidenum">
              <a:rPr lang="zh-CN" altLang="en-US" smtClean="0"/>
              <a:t>12</a:t>
            </a:fld>
            <a:endParaRPr lang="zh-CN" altLang="en-US"/>
          </a:p>
        </p:txBody>
      </p:sp>
    </p:spTree>
    <p:extLst>
      <p:ext uri="{BB962C8B-B14F-4D97-AF65-F5344CB8AC3E}">
        <p14:creationId xmlns:p14="http://schemas.microsoft.com/office/powerpoint/2010/main" val="2916528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06CDB3-D59E-4E14-99D6-5B04FA313943}" type="slidenum">
              <a:rPr lang="zh-CN" altLang="en-US" smtClean="0"/>
              <a:t>13</a:t>
            </a:fld>
            <a:endParaRPr lang="zh-CN" altLang="en-US"/>
          </a:p>
        </p:txBody>
      </p:sp>
    </p:spTree>
    <p:extLst>
      <p:ext uri="{BB962C8B-B14F-4D97-AF65-F5344CB8AC3E}">
        <p14:creationId xmlns:p14="http://schemas.microsoft.com/office/powerpoint/2010/main" val="1819483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为什么选用</a:t>
            </a:r>
            <a:r>
              <a:rPr lang="en-US" altLang="zh-CN" dirty="0"/>
              <a:t>swagger】</a:t>
            </a:r>
            <a:endParaRPr lang="zh-CN" altLang="en-US" dirty="0"/>
          </a:p>
        </p:txBody>
      </p:sp>
      <p:sp>
        <p:nvSpPr>
          <p:cNvPr id="4" name="灯片编号占位符 3"/>
          <p:cNvSpPr>
            <a:spLocks noGrp="1"/>
          </p:cNvSpPr>
          <p:nvPr>
            <p:ph type="sldNum" sz="quarter" idx="5"/>
          </p:nvPr>
        </p:nvSpPr>
        <p:spPr/>
        <p:txBody>
          <a:bodyPr/>
          <a:lstStyle/>
          <a:p>
            <a:fld id="{1F06CDB3-D59E-4E14-99D6-5B04FA313943}" type="slidenum">
              <a:rPr lang="zh-CN" altLang="en-US" smtClean="0"/>
              <a:t>17</a:t>
            </a:fld>
            <a:endParaRPr lang="zh-CN" altLang="en-US"/>
          </a:p>
        </p:txBody>
      </p:sp>
    </p:spTree>
    <p:extLst>
      <p:ext uri="{BB962C8B-B14F-4D97-AF65-F5344CB8AC3E}">
        <p14:creationId xmlns:p14="http://schemas.microsoft.com/office/powerpoint/2010/main" val="275201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06CDB3-D59E-4E14-99D6-5B04FA313943}" type="slidenum">
              <a:rPr lang="zh-CN" altLang="en-US" smtClean="0"/>
              <a:t>19</a:t>
            </a:fld>
            <a:endParaRPr lang="zh-CN" altLang="en-US"/>
          </a:p>
        </p:txBody>
      </p:sp>
    </p:spTree>
    <p:extLst>
      <p:ext uri="{BB962C8B-B14F-4D97-AF65-F5344CB8AC3E}">
        <p14:creationId xmlns:p14="http://schemas.microsoft.com/office/powerpoint/2010/main" val="1804626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剪贴 数据与总结</a:t>
            </a:r>
            <a:r>
              <a:rPr lang="en-US" altLang="zh-CN" dirty="0"/>
              <a:t>】</a:t>
            </a:r>
          </a:p>
          <a:p>
            <a:r>
              <a:rPr lang="zh-CN" altLang="en-US" dirty="0"/>
              <a:t>项目完成之后，我们小组每个成员都写了一段自己的总结和收获。总的来说分为几个部分的成长：</a:t>
            </a:r>
            <a:r>
              <a:rPr lang="en-US" altLang="zh-CN" dirty="0"/>
              <a:t>1</a:t>
            </a:r>
            <a:r>
              <a:rPr lang="zh-CN" altLang="en-US" dirty="0"/>
              <a:t>）专业知识的实践应用 （数据库、</a:t>
            </a:r>
            <a:r>
              <a:rPr lang="en-US" altLang="zh-CN" dirty="0"/>
              <a:t>web</a:t>
            </a:r>
            <a:r>
              <a:rPr lang="zh-CN" altLang="en-US" dirty="0"/>
              <a:t>开发、界面等）、</a:t>
            </a:r>
            <a:r>
              <a:rPr lang="en-US" altLang="zh-CN" dirty="0"/>
              <a:t>2</a:t>
            </a:r>
            <a:r>
              <a:rPr lang="zh-CN" altLang="en-US" dirty="0"/>
              <a:t>）项目的整体架构理解 </a:t>
            </a:r>
            <a:r>
              <a:rPr lang="en-US" altLang="zh-CN" dirty="0"/>
              <a:t>3</a:t>
            </a:r>
            <a:r>
              <a:rPr lang="zh-CN" altLang="en-US" dirty="0"/>
              <a:t>）</a:t>
            </a:r>
            <a:r>
              <a:rPr lang="en-US" altLang="zh-CN" dirty="0"/>
              <a:t>debug</a:t>
            </a:r>
            <a:r>
              <a:rPr lang="zh-CN" altLang="en-US" dirty="0"/>
              <a:t>能力、自学能力的提升；</a:t>
            </a:r>
            <a:r>
              <a:rPr lang="en-US" altLang="zh-CN" dirty="0"/>
              <a:t>4</a:t>
            </a:r>
            <a:r>
              <a:rPr lang="zh-CN" altLang="en-US" dirty="0"/>
              <a:t>）小组沟通交流协作的能力；</a:t>
            </a:r>
            <a:endParaRPr lang="en-US" altLang="zh-CN" dirty="0"/>
          </a:p>
          <a:p>
            <a:endParaRPr lang="en-US" altLang="zh-CN" dirty="0"/>
          </a:p>
          <a:p>
            <a:r>
              <a:rPr lang="zh-CN" altLang="en-US" dirty="0"/>
              <a:t>作为组长我可以很明显的感受到我们组的整体进步和成长。这个项目的技术栈，从前端的</a:t>
            </a:r>
            <a:r>
              <a:rPr lang="en-US" altLang="zh-CN" dirty="0" err="1"/>
              <a:t>vue</a:t>
            </a:r>
            <a:r>
              <a:rPr lang="en-US" altLang="zh-CN" dirty="0"/>
              <a:t> </a:t>
            </a:r>
            <a:r>
              <a:rPr lang="zh-CN" altLang="en-US" dirty="0"/>
              <a:t>到 后端的</a:t>
            </a:r>
            <a:r>
              <a:rPr lang="en-US" altLang="zh-CN" dirty="0" err="1"/>
              <a:t>.net</a:t>
            </a:r>
            <a:r>
              <a:rPr lang="en-US" altLang="zh-CN" dirty="0"/>
              <a:t> /C# </a:t>
            </a:r>
            <a:r>
              <a:rPr lang="zh-CN" altLang="en-US" dirty="0"/>
              <a:t>甚至于我们用于设计的</a:t>
            </a:r>
            <a:r>
              <a:rPr lang="en-US" altLang="zh-CN" dirty="0"/>
              <a:t>Figma</a:t>
            </a:r>
            <a:r>
              <a:rPr lang="zh-CN" altLang="en-US" dirty="0"/>
              <a:t>应用，大家之前都不是非常熟悉。但是能够在任务布置下来之后，自己想办法解决困难，自学理解这些技术站。同时在开会的时候互相帮助。然后能够按时完成项目进度，同时主动提出项目修改优化的意见和建议。我觉得到最后我们组的团队凝聚力是非常强的，所以我觉得我作为组长还是很开心的。</a:t>
            </a:r>
            <a:endParaRPr lang="en-US" altLang="zh-CN" dirty="0"/>
          </a:p>
          <a:p>
            <a:endParaRPr lang="en-US" altLang="zh-CN" dirty="0"/>
          </a:p>
          <a:p>
            <a:r>
              <a:rPr lang="zh-CN" altLang="en-US" dirty="0"/>
              <a:t>然后其他同学的感悟也都放在了我们上交的补充文档中。欢迎老师和助教们阅读。</a:t>
            </a:r>
          </a:p>
        </p:txBody>
      </p:sp>
      <p:sp>
        <p:nvSpPr>
          <p:cNvPr id="4" name="灯片编号占位符 3"/>
          <p:cNvSpPr>
            <a:spLocks noGrp="1"/>
          </p:cNvSpPr>
          <p:nvPr>
            <p:ph type="sldNum" sz="quarter" idx="5"/>
          </p:nvPr>
        </p:nvSpPr>
        <p:spPr/>
        <p:txBody>
          <a:bodyPr/>
          <a:lstStyle/>
          <a:p>
            <a:fld id="{1F06CDB3-D59E-4E14-99D6-5B04FA313943}" type="slidenum">
              <a:rPr lang="zh-CN" altLang="en-US" smtClean="0"/>
              <a:t>20</a:t>
            </a:fld>
            <a:endParaRPr lang="zh-CN" altLang="en-US"/>
          </a:p>
        </p:txBody>
      </p:sp>
    </p:spTree>
    <p:extLst>
      <p:ext uri="{BB962C8B-B14F-4D97-AF65-F5344CB8AC3E}">
        <p14:creationId xmlns:p14="http://schemas.microsoft.com/office/powerpoint/2010/main" val="3237681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06CDB3-D59E-4E14-99D6-5B04FA313943}" type="slidenum">
              <a:rPr lang="zh-CN" altLang="en-US" smtClean="0"/>
              <a:t>21</a:t>
            </a:fld>
            <a:endParaRPr lang="zh-CN" altLang="en-US"/>
          </a:p>
        </p:txBody>
      </p:sp>
    </p:spTree>
    <p:extLst>
      <p:ext uri="{BB962C8B-B14F-4D97-AF65-F5344CB8AC3E}">
        <p14:creationId xmlns:p14="http://schemas.microsoft.com/office/powerpoint/2010/main" val="2464606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06CDB3-D59E-4E14-99D6-5B04FA313943}"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06CDB3-D59E-4E14-99D6-5B04FA31394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06CDB3-D59E-4E14-99D6-5B04FA31394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06CDB3-D59E-4E14-99D6-5B04FA313943}" type="slidenum">
              <a:rPr lang="zh-CN" altLang="en-US" smtClean="0"/>
              <a:t>4</a:t>
            </a:fld>
            <a:endParaRPr lang="zh-CN" altLang="en-US"/>
          </a:p>
        </p:txBody>
      </p:sp>
    </p:spTree>
    <p:extLst>
      <p:ext uri="{BB962C8B-B14F-4D97-AF65-F5344CB8AC3E}">
        <p14:creationId xmlns:p14="http://schemas.microsoft.com/office/powerpoint/2010/main" val="3076304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06CDB3-D59E-4E14-99D6-5B04FA313943}" type="slidenum">
              <a:rPr lang="zh-CN" altLang="en-US" smtClean="0"/>
              <a:t>5</a:t>
            </a:fld>
            <a:endParaRPr lang="zh-CN" altLang="en-US"/>
          </a:p>
        </p:txBody>
      </p:sp>
    </p:spTree>
    <p:extLst>
      <p:ext uri="{BB962C8B-B14F-4D97-AF65-F5344CB8AC3E}">
        <p14:creationId xmlns:p14="http://schemas.microsoft.com/office/powerpoint/2010/main" val="217250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06CDB3-D59E-4E14-99D6-5B04FA313943}" type="slidenum">
              <a:rPr lang="zh-CN" altLang="en-US" smtClean="0"/>
              <a:t>6</a:t>
            </a:fld>
            <a:endParaRPr lang="zh-CN" altLang="en-US"/>
          </a:p>
        </p:txBody>
      </p:sp>
    </p:spTree>
    <p:extLst>
      <p:ext uri="{BB962C8B-B14F-4D97-AF65-F5344CB8AC3E}">
        <p14:creationId xmlns:p14="http://schemas.microsoft.com/office/powerpoint/2010/main" val="100348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06CDB3-D59E-4E14-99D6-5B04FA313943}" type="slidenum">
              <a:rPr lang="zh-CN" altLang="en-US" smtClean="0"/>
              <a:t>7</a:t>
            </a:fld>
            <a:endParaRPr lang="zh-CN" altLang="en-US"/>
          </a:p>
        </p:txBody>
      </p:sp>
    </p:spTree>
    <p:extLst>
      <p:ext uri="{BB962C8B-B14F-4D97-AF65-F5344CB8AC3E}">
        <p14:creationId xmlns:p14="http://schemas.microsoft.com/office/powerpoint/2010/main" val="158139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本次项目开发采用了前后端分离的开发方式，利用</a:t>
            </a:r>
            <a:r>
              <a:rPr lang="en-US" altLang="zh-CN" dirty="0"/>
              <a:t>Swagger</a:t>
            </a:r>
            <a:r>
              <a:rPr lang="zh-CN" altLang="en-US" dirty="0"/>
              <a:t>工具进行了前后端接口约定的可视化，同时发布到自己的服务器上方便前端进行查看和调试。</a:t>
            </a:r>
            <a:endParaRPr lang="en-US" altLang="zh-CN" dirty="0"/>
          </a:p>
          <a:p>
            <a:endParaRPr lang="en-US" altLang="zh-CN" dirty="0"/>
          </a:p>
          <a:p>
            <a:r>
              <a:rPr lang="zh-CN" altLang="en-US" dirty="0"/>
              <a:t>前端我们采用的是</a:t>
            </a:r>
            <a:r>
              <a:rPr lang="en-US" altLang="zh-CN" dirty="0"/>
              <a:t>Vue.js</a:t>
            </a:r>
            <a:r>
              <a:rPr lang="zh-CN" altLang="en-US" dirty="0"/>
              <a:t>前端框架依照设计稿进行开发，同时对页面进行组件式开发，并利用</a:t>
            </a:r>
            <a:r>
              <a:rPr lang="en-US" altLang="zh-CN" dirty="0" err="1"/>
              <a:t>vue</a:t>
            </a:r>
            <a:r>
              <a:rPr lang="zh-CN" altLang="en-US" dirty="0"/>
              <a:t> </a:t>
            </a:r>
            <a:r>
              <a:rPr lang="en-US" altLang="zh-CN" dirty="0"/>
              <a:t>router</a:t>
            </a:r>
            <a:r>
              <a:rPr lang="zh-CN" altLang="en-US" dirty="0"/>
              <a:t>工具将组件进行路由串联，完成页面跳转及数据传递。选用了基于</a:t>
            </a:r>
            <a:r>
              <a:rPr lang="en-US" altLang="zh-CN" dirty="0"/>
              <a:t>Vue2.0</a:t>
            </a:r>
            <a:r>
              <a:rPr lang="zh-CN" altLang="en-US" dirty="0"/>
              <a:t>的</a:t>
            </a:r>
            <a:r>
              <a:rPr lang="en-US" altLang="zh-CN" dirty="0" err="1"/>
              <a:t>ElementUI</a:t>
            </a:r>
            <a:r>
              <a:rPr lang="en-US" altLang="zh-CN" dirty="0"/>
              <a:t> </a:t>
            </a:r>
            <a:r>
              <a:rPr lang="zh-CN" altLang="en-US" dirty="0"/>
              <a:t>组件库统一前端的组件风格。前端项目总体利用</a:t>
            </a:r>
            <a:r>
              <a:rPr lang="en-US" altLang="zh-CN" dirty="0"/>
              <a:t>Nginx</a:t>
            </a:r>
            <a:r>
              <a:rPr lang="zh-CN" altLang="en-US" dirty="0"/>
              <a:t>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后端这里，数据库方面，我们依托</a:t>
            </a:r>
            <a:r>
              <a:rPr lang="en-US" altLang="zh-CN" dirty="0" err="1"/>
              <a:t>Mysql</a:t>
            </a:r>
            <a:r>
              <a:rPr lang="zh-CN" altLang="en-US" dirty="0"/>
              <a:t>建立项目数据库并将数据库部署在我们租用的腾讯云服务器上。</a:t>
            </a:r>
            <a:endParaRPr lang="en-US" altLang="zh-CN" dirty="0"/>
          </a:p>
          <a:p>
            <a:endParaRPr lang="en-US" altLang="zh-CN" dirty="0"/>
          </a:p>
          <a:p>
            <a:r>
              <a:rPr lang="zh-CN" altLang="en-US" dirty="0"/>
              <a:t>后端依托</a:t>
            </a:r>
            <a:r>
              <a:rPr lang="en-US" altLang="zh-CN" dirty="0"/>
              <a:t>.NET Core</a:t>
            </a:r>
            <a:r>
              <a:rPr lang="zh-CN" altLang="en-US" dirty="0"/>
              <a:t>框架进行开发，利用微软的</a:t>
            </a:r>
            <a:r>
              <a:rPr lang="en-US" altLang="zh-CN" dirty="0"/>
              <a:t>EF </a:t>
            </a:r>
            <a:r>
              <a:rPr lang="zh-CN" altLang="en-US" dirty="0"/>
              <a:t>框架完成数据访问层的开发。</a:t>
            </a:r>
            <a:r>
              <a:rPr lang="en-US" altLang="zh-CN" dirty="0"/>
              <a:t>ORM</a:t>
            </a:r>
            <a:r>
              <a:rPr lang="zh-CN" altLang="en-US" dirty="0"/>
              <a:t>（对象关系映射器）这里，我们没有选择传统的</a:t>
            </a:r>
            <a:r>
              <a:rPr lang="en-US" altLang="zh-CN" dirty="0"/>
              <a:t>ADO.NET</a:t>
            </a:r>
            <a:r>
              <a:rPr lang="zh-CN" altLang="en-US" dirty="0"/>
              <a:t>，是因为</a:t>
            </a:r>
            <a:r>
              <a:rPr lang="en-US" altLang="zh-CN" dirty="0"/>
              <a:t>EF</a:t>
            </a:r>
            <a:r>
              <a:rPr lang="zh-CN" altLang="en-US" dirty="0"/>
              <a:t>框架封装了数据库访问代码，可以在保证安全性和可靠性的情况下尽可能减少对基础数据库的关注。</a:t>
            </a:r>
            <a:endParaRPr lang="en-US" altLang="zh-CN" dirty="0"/>
          </a:p>
        </p:txBody>
      </p:sp>
      <p:sp>
        <p:nvSpPr>
          <p:cNvPr id="4" name="灯片编号占位符 3"/>
          <p:cNvSpPr>
            <a:spLocks noGrp="1"/>
          </p:cNvSpPr>
          <p:nvPr>
            <p:ph type="sldNum" sz="quarter" idx="5"/>
          </p:nvPr>
        </p:nvSpPr>
        <p:spPr/>
        <p:txBody>
          <a:bodyPr/>
          <a:lstStyle/>
          <a:p>
            <a:fld id="{1F06CDB3-D59E-4E14-99D6-5B04FA313943}" type="slidenum">
              <a:rPr lang="zh-CN" altLang="en-US" smtClean="0"/>
              <a:t>8</a:t>
            </a:fld>
            <a:endParaRPr lang="zh-CN" altLang="en-US"/>
          </a:p>
        </p:txBody>
      </p:sp>
    </p:spTree>
    <p:extLst>
      <p:ext uri="{BB962C8B-B14F-4D97-AF65-F5344CB8AC3E}">
        <p14:creationId xmlns:p14="http://schemas.microsoft.com/office/powerpoint/2010/main" val="963710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本次项目开发采用了前后端分离的开发方式，利用</a:t>
            </a:r>
            <a:r>
              <a:rPr lang="en-US" altLang="zh-CN" dirty="0"/>
              <a:t>Swagger</a:t>
            </a:r>
            <a:r>
              <a:rPr lang="zh-CN" altLang="en-US" dirty="0"/>
              <a:t>工具进行了前后端接口约定的可视化，同时发布到自己的服务器上方便前端进行查看和调试。</a:t>
            </a:r>
            <a:endParaRPr lang="en-US" altLang="zh-CN" dirty="0"/>
          </a:p>
          <a:p>
            <a:endParaRPr lang="en-US" altLang="zh-CN" dirty="0"/>
          </a:p>
          <a:p>
            <a:r>
              <a:rPr lang="zh-CN" altLang="en-US" dirty="0"/>
              <a:t>前端我们采用的是</a:t>
            </a:r>
            <a:r>
              <a:rPr lang="en-US" altLang="zh-CN" dirty="0"/>
              <a:t>Vue.js</a:t>
            </a:r>
            <a:r>
              <a:rPr lang="zh-CN" altLang="en-US" dirty="0"/>
              <a:t>前端框架依照设计稿进行开发，选用了基于</a:t>
            </a:r>
            <a:r>
              <a:rPr lang="en-US" altLang="zh-CN" dirty="0"/>
              <a:t>Vue2.0</a:t>
            </a:r>
            <a:r>
              <a:rPr lang="zh-CN" altLang="en-US" dirty="0"/>
              <a:t>的</a:t>
            </a:r>
            <a:r>
              <a:rPr lang="en-US" altLang="zh-CN" dirty="0" err="1"/>
              <a:t>ElementUI</a:t>
            </a:r>
            <a:r>
              <a:rPr lang="en-US" altLang="zh-CN" dirty="0"/>
              <a:t> </a:t>
            </a:r>
            <a:r>
              <a:rPr lang="zh-CN" altLang="en-US" dirty="0"/>
              <a:t>组件库统一前端的组件风格。同时对页面进行组件式开发，并利用</a:t>
            </a:r>
            <a:r>
              <a:rPr lang="en-US" altLang="zh-CN" dirty="0" err="1"/>
              <a:t>vue</a:t>
            </a:r>
            <a:r>
              <a:rPr lang="zh-CN" altLang="en-US" dirty="0"/>
              <a:t> </a:t>
            </a:r>
            <a:r>
              <a:rPr lang="en-US" altLang="zh-CN" dirty="0"/>
              <a:t>router</a:t>
            </a:r>
            <a:r>
              <a:rPr lang="zh-CN" altLang="en-US" dirty="0"/>
              <a:t>工具将组件进行路由串联，完成页面跳转及数据传递。前端项目总体利用</a:t>
            </a:r>
            <a:r>
              <a:rPr lang="en-US" altLang="zh-CN" dirty="0"/>
              <a:t>Nginx</a:t>
            </a:r>
            <a:r>
              <a:rPr lang="zh-CN" altLang="en-US" dirty="0"/>
              <a:t>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后端这里，数据库方面，我们依托</a:t>
            </a:r>
            <a:r>
              <a:rPr lang="en-US" altLang="zh-CN" dirty="0" err="1"/>
              <a:t>Mysql</a:t>
            </a:r>
            <a:r>
              <a:rPr lang="zh-CN" altLang="en-US" dirty="0"/>
              <a:t>建立项目数据库并将数据库部署在我们租用的腾讯云服务器上。</a:t>
            </a:r>
            <a:endParaRPr lang="en-US" altLang="zh-CN" dirty="0"/>
          </a:p>
          <a:p>
            <a:endParaRPr lang="en-US" altLang="zh-CN" dirty="0"/>
          </a:p>
          <a:p>
            <a:r>
              <a:rPr lang="zh-CN" altLang="en-US" dirty="0"/>
              <a:t>后端依托</a:t>
            </a:r>
            <a:r>
              <a:rPr lang="en-US" altLang="zh-CN" dirty="0"/>
              <a:t>.NET Core</a:t>
            </a:r>
            <a:r>
              <a:rPr lang="zh-CN" altLang="en-US" dirty="0"/>
              <a:t>框架进行开发，利用微软的</a:t>
            </a:r>
            <a:r>
              <a:rPr lang="en-US" altLang="zh-CN" dirty="0"/>
              <a:t>EF </a:t>
            </a:r>
            <a:r>
              <a:rPr lang="zh-CN" altLang="en-US" dirty="0"/>
              <a:t>框架完成数据访问层的开发。</a:t>
            </a:r>
            <a:r>
              <a:rPr lang="en-US" altLang="zh-CN" dirty="0"/>
              <a:t>ORM</a:t>
            </a:r>
            <a:r>
              <a:rPr lang="zh-CN" altLang="en-US" dirty="0"/>
              <a:t>（对象关系映射器）这里，我们没有选择传统的</a:t>
            </a:r>
            <a:r>
              <a:rPr lang="en-US" altLang="zh-CN" dirty="0"/>
              <a:t>ADO.NET</a:t>
            </a:r>
            <a:r>
              <a:rPr lang="zh-CN" altLang="en-US" dirty="0"/>
              <a:t>，是因为</a:t>
            </a:r>
            <a:r>
              <a:rPr lang="en-US" altLang="zh-CN" dirty="0"/>
              <a:t>EF</a:t>
            </a:r>
            <a:r>
              <a:rPr lang="zh-CN" altLang="en-US" dirty="0"/>
              <a:t>框架封装了数据库访问代码，可以在保证安全性和可靠性的情况下尽可能减少对基础数据库的关注。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F06CDB3-D59E-4E14-99D6-5B04FA313943}" type="slidenum">
              <a:rPr lang="zh-CN" altLang="en-US" smtClean="0"/>
              <a:t>9</a:t>
            </a:fld>
            <a:endParaRPr lang="zh-CN" altLang="en-US"/>
          </a:p>
        </p:txBody>
      </p:sp>
    </p:spTree>
    <p:extLst>
      <p:ext uri="{BB962C8B-B14F-4D97-AF65-F5344CB8AC3E}">
        <p14:creationId xmlns:p14="http://schemas.microsoft.com/office/powerpoint/2010/main" val="3928591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9" name="组合 8"/>
          <p:cNvGrpSpPr/>
          <p:nvPr userDrawn="1"/>
        </p:nvGrpSpPr>
        <p:grpSpPr>
          <a:xfrm>
            <a:off x="6956124" y="4538630"/>
            <a:ext cx="4124690" cy="2409858"/>
            <a:chOff x="6956124" y="4538630"/>
            <a:chExt cx="4124690" cy="2409858"/>
          </a:xfrm>
        </p:grpSpPr>
        <p:cxnSp>
          <p:nvCxnSpPr>
            <p:cNvPr id="10" name="直接连接符 9"/>
            <p:cNvCxnSpPr/>
            <p:nvPr/>
          </p:nvCxnSpPr>
          <p:spPr>
            <a:xfrm flipV="1">
              <a:off x="10553700" y="6336023"/>
              <a:ext cx="527114" cy="563581"/>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0829925" y="6688134"/>
              <a:ext cx="206285" cy="220556"/>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8191953" y="5194685"/>
              <a:ext cx="1589933" cy="1710940"/>
            </a:xfrm>
            <a:prstGeom prst="line">
              <a:avLst/>
            </a:prstGeom>
            <a:ln w="254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8797665" y="4538630"/>
              <a:ext cx="2239417" cy="2409858"/>
            </a:xfrm>
            <a:prstGeom prst="line">
              <a:avLst/>
            </a:prstGeom>
            <a:ln w="254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9483038" y="5633404"/>
              <a:ext cx="1182242" cy="1272221"/>
            </a:xfrm>
            <a:prstGeom prst="line">
              <a:avLst/>
            </a:prstGeom>
            <a:ln w="254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956124" y="6414442"/>
              <a:ext cx="427057" cy="456601"/>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7227859" y="6223284"/>
              <a:ext cx="611660" cy="653974"/>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userDrawn="1"/>
        </p:nvGrpSpPr>
        <p:grpSpPr>
          <a:xfrm flipH="1" flipV="1">
            <a:off x="1107710" y="-104650"/>
            <a:ext cx="4124690" cy="2409858"/>
            <a:chOff x="6956124" y="4538630"/>
            <a:chExt cx="4124690" cy="2409858"/>
          </a:xfrm>
        </p:grpSpPr>
        <p:cxnSp>
          <p:nvCxnSpPr>
            <p:cNvPr id="18" name="直接连接符 17"/>
            <p:cNvCxnSpPr/>
            <p:nvPr/>
          </p:nvCxnSpPr>
          <p:spPr>
            <a:xfrm flipV="1">
              <a:off x="10553700" y="6336023"/>
              <a:ext cx="527114" cy="563581"/>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0829925" y="6688134"/>
              <a:ext cx="206285" cy="220556"/>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191953" y="5194685"/>
              <a:ext cx="1589933" cy="1710940"/>
            </a:xfrm>
            <a:prstGeom prst="line">
              <a:avLst/>
            </a:prstGeom>
            <a:ln w="254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8797665" y="4538630"/>
              <a:ext cx="2239417" cy="2409858"/>
            </a:xfrm>
            <a:prstGeom prst="line">
              <a:avLst/>
            </a:prstGeom>
            <a:ln w="254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9483038" y="5633404"/>
              <a:ext cx="1182242" cy="1272221"/>
            </a:xfrm>
            <a:prstGeom prst="line">
              <a:avLst/>
            </a:prstGeom>
            <a:ln w="254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6956124" y="6414442"/>
              <a:ext cx="427057" cy="456601"/>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7227859" y="6223284"/>
              <a:ext cx="611660" cy="653974"/>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9315764" y="5444725"/>
            <a:ext cx="2694191" cy="1879365"/>
            <a:chOff x="2749864" y="5410255"/>
            <a:chExt cx="2694191" cy="1879365"/>
          </a:xfrm>
        </p:grpSpPr>
        <p:cxnSp>
          <p:nvCxnSpPr>
            <p:cNvPr id="4" name="直接连接符 3"/>
            <p:cNvCxnSpPr/>
            <p:nvPr/>
          </p:nvCxnSpPr>
          <p:spPr>
            <a:xfrm flipV="1">
              <a:off x="5032977" y="6449011"/>
              <a:ext cx="411078" cy="43951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5248395" y="6723610"/>
              <a:ext cx="160875" cy="172004"/>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3612044" y="5558921"/>
              <a:ext cx="1239934" cy="1334303"/>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549110" y="5410255"/>
              <a:ext cx="1746444" cy="1879365"/>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303741" y="5813273"/>
              <a:ext cx="921990" cy="992161"/>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749864" y="6510167"/>
              <a:ext cx="333047" cy="35608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961781" y="6361089"/>
              <a:ext cx="477012" cy="510012"/>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userDrawn="1"/>
        </p:nvGrpSpPr>
        <p:grpSpPr>
          <a:xfrm flipH="1" flipV="1">
            <a:off x="120650" y="-458125"/>
            <a:ext cx="2694191" cy="1879365"/>
            <a:chOff x="2749864" y="5410255"/>
            <a:chExt cx="2694191" cy="1879365"/>
          </a:xfrm>
        </p:grpSpPr>
        <p:cxnSp>
          <p:nvCxnSpPr>
            <p:cNvPr id="12" name="直接连接符 11"/>
            <p:cNvCxnSpPr/>
            <p:nvPr/>
          </p:nvCxnSpPr>
          <p:spPr>
            <a:xfrm flipV="1">
              <a:off x="5032977" y="6449011"/>
              <a:ext cx="411078" cy="43951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248395" y="6723610"/>
              <a:ext cx="160875" cy="172004"/>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3612044" y="5558921"/>
              <a:ext cx="1239934" cy="1334303"/>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549110" y="5410255"/>
              <a:ext cx="1746444" cy="1879365"/>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303741" y="5813273"/>
              <a:ext cx="921990" cy="992161"/>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749864" y="6510167"/>
              <a:ext cx="333047" cy="35608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2961781" y="6361089"/>
              <a:ext cx="477012" cy="510012"/>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rgbClr val="EE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sv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139.224.255.43:7779/swagger/index.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3" Type="http://schemas.openxmlformats.org/officeDocument/2006/relationships/image" Target="../media/image13.svg"/><Relationship Id="rId18" Type="http://schemas.openxmlformats.org/officeDocument/2006/relationships/image" Target="../media/image18.png"/><Relationship Id="rId26" Type="http://schemas.openxmlformats.org/officeDocument/2006/relationships/image" Target="../media/image26.png"/><Relationship Id="rId21" Type="http://schemas.openxmlformats.org/officeDocument/2006/relationships/image" Target="../media/image21.sv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25.svg"/><Relationship Id="rId33" Type="http://schemas.openxmlformats.org/officeDocument/2006/relationships/image" Target="../media/image33.svg"/><Relationship Id="rId2" Type="http://schemas.openxmlformats.org/officeDocument/2006/relationships/notesSlide" Target="../notesSlides/notesSlide8.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sv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5" Type="http://schemas.openxmlformats.org/officeDocument/2006/relationships/image" Target="../media/image1.png"/><Relationship Id="rId15" Type="http://schemas.openxmlformats.org/officeDocument/2006/relationships/image" Target="../media/image15.svg"/><Relationship Id="rId23" Type="http://schemas.openxmlformats.org/officeDocument/2006/relationships/image" Target="../media/image23.sv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svg"/><Relationship Id="rId31" Type="http://schemas.openxmlformats.org/officeDocument/2006/relationships/image" Target="../media/image31.png"/><Relationship Id="rId4" Type="http://schemas.openxmlformats.org/officeDocument/2006/relationships/image" Target="../media/image5.svg"/><Relationship Id="rId9" Type="http://schemas.openxmlformats.org/officeDocument/2006/relationships/image" Target="../media/image9.sv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svg"/><Relationship Id="rId30" Type="http://schemas.openxmlformats.org/officeDocument/2006/relationships/image" Target="../media/image30.png"/><Relationship Id="rId35" Type="http://schemas.openxmlformats.org/officeDocument/2006/relationships/image" Target="../media/image35.svg"/><Relationship Id="rId8" Type="http://schemas.openxmlformats.org/officeDocument/2006/relationships/image" Target="../media/image8.pn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23" name="矩形: 圆角 22">
            <a:extLst>
              <a:ext uri="{FF2B5EF4-FFF2-40B4-BE49-F238E27FC236}">
                <a16:creationId xmlns:a16="http://schemas.microsoft.com/office/drawing/2014/main" id="{80704B13-3761-46C5-9B09-8CF02B231894}"/>
              </a:ext>
            </a:extLst>
          </p:cNvPr>
          <p:cNvSpPr/>
          <p:nvPr/>
        </p:nvSpPr>
        <p:spPr>
          <a:xfrm>
            <a:off x="4760685" y="3867322"/>
            <a:ext cx="3526972" cy="2852792"/>
          </a:xfrm>
          <a:prstGeom prst="roundRect">
            <a:avLst>
              <a:gd name="adj" fmla="val 6725"/>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椭圆 126"/>
          <p:cNvSpPr/>
          <p:nvPr/>
        </p:nvSpPr>
        <p:spPr>
          <a:xfrm>
            <a:off x="2438645" y="1554726"/>
            <a:ext cx="1206077" cy="1207103"/>
          </a:xfrm>
          <a:prstGeom prst="ellipse">
            <a:avLst/>
          </a:prstGeom>
          <a:solidFill>
            <a:srgbClr val="DA4646">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7" name="文本框 16"/>
          <p:cNvSpPr txBox="1"/>
          <p:nvPr/>
        </p:nvSpPr>
        <p:spPr>
          <a:xfrm>
            <a:off x="7577024" y="2905780"/>
            <a:ext cx="3416320" cy="523220"/>
          </a:xfrm>
          <a:prstGeom prst="rect">
            <a:avLst/>
          </a:prstGeom>
          <a:noFill/>
        </p:spPr>
        <p:txBody>
          <a:bodyPr wrap="none" rtlCol="0">
            <a:spAutoFit/>
          </a:bodyPr>
          <a:lstStyle/>
          <a:p>
            <a:r>
              <a:rPr lang="zh-CN" altLang="en-US" sz="2800" dirty="0">
                <a:solidFill>
                  <a:srgbClr val="115A9F"/>
                </a:solidFill>
                <a:latin typeface="Segoe UI" panose="020B0502040204020203" pitchFamily="34" charset="0"/>
                <a:ea typeface="微软雅黑" panose="020B0503020204020204" pitchFamily="34" charset="-122"/>
                <a:cs typeface="+mn-ea"/>
                <a:sym typeface="Segoe UI" panose="020B0502040204020203" pitchFamily="34" charset="0"/>
              </a:rPr>
              <a:t>数据库课程设计答辩</a:t>
            </a:r>
          </a:p>
        </p:txBody>
      </p:sp>
      <p:sp>
        <p:nvSpPr>
          <p:cNvPr id="3" name="文本框 2">
            <a:extLst>
              <a:ext uri="{FF2B5EF4-FFF2-40B4-BE49-F238E27FC236}">
                <a16:creationId xmlns:a16="http://schemas.microsoft.com/office/drawing/2014/main" id="{816AA4A9-FE3A-44A9-81D4-6DCCFD356E37}"/>
              </a:ext>
            </a:extLst>
          </p:cNvPr>
          <p:cNvSpPr txBox="1"/>
          <p:nvPr/>
        </p:nvSpPr>
        <p:spPr>
          <a:xfrm>
            <a:off x="2823494" y="1992388"/>
            <a:ext cx="7190750" cy="769441"/>
          </a:xfrm>
          <a:prstGeom prst="rect">
            <a:avLst/>
          </a:prstGeom>
          <a:noFill/>
        </p:spPr>
        <p:txBody>
          <a:bodyPr wrap="square" rtlCol="0">
            <a:spAutoFit/>
          </a:bodyPr>
          <a:lstStyle/>
          <a:p>
            <a:r>
              <a:rPr lang="en-US" altLang="zh-CN" sz="4400" b="1" dirty="0">
                <a:solidFill>
                  <a:srgbClr val="0070AB"/>
                </a:solidFill>
                <a:effectLst>
                  <a:outerShdw blurRad="38100" dist="38100" dir="2700000" algn="tl">
                    <a:srgbClr val="000000">
                      <a:alpha val="43137"/>
                    </a:srgbClr>
                  </a:outerShdw>
                </a:effectLst>
                <a:latin typeface="Lucida Handwriting" panose="03010101010101010101" pitchFamily="66" charset="0"/>
                <a:ea typeface="宋体" panose="02010600030101010101" pitchFamily="2" charset="-122"/>
                <a:cs typeface="Times New Roman" panose="02020603050405020304" pitchFamily="18" charset="0"/>
              </a:rPr>
              <a:t>Temperature</a:t>
            </a:r>
            <a:r>
              <a:rPr lang="en-US" altLang="zh-CN" sz="4400" b="1" dirty="0">
                <a:solidFill>
                  <a:srgbClr val="0070AB"/>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 </a:t>
            </a:r>
            <a:r>
              <a:rPr lang="zh-CN" altLang="zh-CN" sz="4400" b="1" dirty="0">
                <a:solidFill>
                  <a:srgbClr val="0070AB"/>
                </a:solidFill>
                <a:effectLst>
                  <a:outerShdw blurRad="38100" dist="38100" dir="2700000" algn="tl">
                    <a:srgbClr val="000000">
                      <a:alpha val="43137"/>
                    </a:srgbClr>
                  </a:outerShdw>
                </a:effectLst>
                <a:ea typeface="幼圆" panose="02010509060101010101" pitchFamily="49" charset="-122"/>
                <a:cs typeface="Times New Roman" panose="02020603050405020304" pitchFamily="18" charset="0"/>
              </a:rPr>
              <a:t>博客系统</a:t>
            </a:r>
            <a:endParaRPr lang="zh-CN" altLang="en-US" sz="16600" b="1" dirty="0">
              <a:solidFill>
                <a:srgbClr val="115A9F"/>
              </a:solidFill>
              <a:effectLst>
                <a:outerShdw blurRad="38100" dist="38100" dir="2700000" algn="tl">
                  <a:srgbClr val="000000">
                    <a:alpha val="43137"/>
                  </a:srgbClr>
                </a:outerShdw>
              </a:effectLst>
              <a:latin typeface="Segoe UI" panose="020B0502040204020203" pitchFamily="34" charset="0"/>
              <a:ea typeface="微软雅黑" panose="020B0503020204020204" pitchFamily="34" charset="-122"/>
              <a:cs typeface="+mn-ea"/>
              <a:sym typeface="Segoe UI" panose="020B0502040204020203" pitchFamily="34" charset="0"/>
            </a:endParaRPr>
          </a:p>
        </p:txBody>
      </p:sp>
      <p:graphicFrame>
        <p:nvGraphicFramePr>
          <p:cNvPr id="6" name="表格 5">
            <a:extLst>
              <a:ext uri="{FF2B5EF4-FFF2-40B4-BE49-F238E27FC236}">
                <a16:creationId xmlns:a16="http://schemas.microsoft.com/office/drawing/2014/main" id="{0718401F-3F22-4401-8DD3-456B1A117B87}"/>
              </a:ext>
            </a:extLst>
          </p:cNvPr>
          <p:cNvGraphicFramePr>
            <a:graphicFrameLocks noGrp="1"/>
          </p:cNvGraphicFramePr>
          <p:nvPr>
            <p:extLst>
              <p:ext uri="{D42A27DB-BD31-4B8C-83A1-F6EECF244321}">
                <p14:modId xmlns:p14="http://schemas.microsoft.com/office/powerpoint/2010/main" val="943020282"/>
              </p:ext>
            </p:extLst>
          </p:nvPr>
        </p:nvGraphicFramePr>
        <p:xfrm>
          <a:off x="4973990" y="4077040"/>
          <a:ext cx="3416320" cy="2551120"/>
        </p:xfrm>
        <a:graphic>
          <a:graphicData uri="http://schemas.openxmlformats.org/drawingml/2006/table">
            <a:tbl>
              <a:tblPr firstRow="1" firstCol="1" bandRow="1">
                <a:tableStyleId>{2D5ABB26-0587-4C30-8999-92F81FD0307C}</a:tableStyleId>
              </a:tblPr>
              <a:tblGrid>
                <a:gridCol w="1252512">
                  <a:extLst>
                    <a:ext uri="{9D8B030D-6E8A-4147-A177-3AD203B41FA5}">
                      <a16:colId xmlns:a16="http://schemas.microsoft.com/office/drawing/2014/main" val="1494865247"/>
                    </a:ext>
                  </a:extLst>
                </a:gridCol>
                <a:gridCol w="2163808">
                  <a:extLst>
                    <a:ext uri="{9D8B030D-6E8A-4147-A177-3AD203B41FA5}">
                      <a16:colId xmlns:a16="http://schemas.microsoft.com/office/drawing/2014/main" val="159465341"/>
                    </a:ext>
                  </a:extLst>
                </a:gridCol>
              </a:tblGrid>
              <a:tr h="69470">
                <a:tc>
                  <a:txBody>
                    <a:bodyPr/>
                    <a:lstStyle/>
                    <a:p>
                      <a:pPr algn="ctr"/>
                      <a:r>
                        <a:rPr lang="zh-CN" sz="1400" b="1" kern="0" dirty="0">
                          <a:effectLst/>
                        </a:rPr>
                        <a:t>学号</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b="1" kern="0" dirty="0">
                          <a:effectLst/>
                        </a:rPr>
                        <a:t>姓名</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86912123"/>
                  </a:ext>
                </a:extLst>
              </a:tr>
              <a:tr h="233776">
                <a:tc>
                  <a:txBody>
                    <a:bodyPr/>
                    <a:lstStyle/>
                    <a:p>
                      <a:pPr algn="ctr"/>
                      <a:r>
                        <a:rPr lang="en-US" sz="1400" kern="0" dirty="0">
                          <a:effectLst/>
                        </a:rPr>
                        <a:t>1850477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邓欣凌</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3918328"/>
                  </a:ext>
                </a:extLst>
              </a:tr>
              <a:tr h="233776">
                <a:tc>
                  <a:txBody>
                    <a:bodyPr/>
                    <a:lstStyle/>
                    <a:p>
                      <a:pPr algn="ctr"/>
                      <a:r>
                        <a:rPr lang="en-US" sz="1400" kern="0">
                          <a:effectLst/>
                        </a:rPr>
                        <a:t>1750226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陆昱珉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3891164"/>
                  </a:ext>
                </a:extLst>
              </a:tr>
              <a:tr h="233776">
                <a:tc>
                  <a:txBody>
                    <a:bodyPr/>
                    <a:lstStyle/>
                    <a:p>
                      <a:pPr algn="ctr"/>
                      <a:r>
                        <a:rPr lang="en-US" sz="1400" kern="0">
                          <a:effectLst/>
                        </a:rPr>
                        <a:t>1850170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印昱炜</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5574867"/>
                  </a:ext>
                </a:extLst>
              </a:tr>
              <a:tr h="233776">
                <a:tc>
                  <a:txBody>
                    <a:bodyPr/>
                    <a:lstStyle/>
                    <a:p>
                      <a:pPr algn="ctr"/>
                      <a:r>
                        <a:rPr lang="en-US" sz="1400" kern="0">
                          <a:effectLst/>
                        </a:rPr>
                        <a:t>1850952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梁荣嘉</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9843939"/>
                  </a:ext>
                </a:extLst>
              </a:tr>
              <a:tr h="233776">
                <a:tc>
                  <a:txBody>
                    <a:bodyPr/>
                    <a:lstStyle/>
                    <a:p>
                      <a:pPr algn="ctr"/>
                      <a:r>
                        <a:rPr lang="en-US" sz="1400" kern="0">
                          <a:effectLst/>
                        </a:rPr>
                        <a:t>1851336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王心童</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73992704"/>
                  </a:ext>
                </a:extLst>
              </a:tr>
              <a:tr h="233776">
                <a:tc>
                  <a:txBody>
                    <a:bodyPr/>
                    <a:lstStyle/>
                    <a:p>
                      <a:pPr algn="ctr"/>
                      <a:r>
                        <a:rPr lang="en-US" sz="1400" kern="0">
                          <a:effectLst/>
                        </a:rPr>
                        <a:t>1852577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汪毕强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63076467"/>
                  </a:ext>
                </a:extLst>
              </a:tr>
              <a:tr h="233776">
                <a:tc>
                  <a:txBody>
                    <a:bodyPr/>
                    <a:lstStyle/>
                    <a:p>
                      <a:pPr algn="ctr"/>
                      <a:r>
                        <a:rPr lang="en-US" sz="1400" kern="0">
                          <a:effectLst/>
                        </a:rPr>
                        <a:t>1852641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章逸飞</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8539699"/>
                  </a:ext>
                </a:extLst>
              </a:tr>
              <a:tr h="233776">
                <a:tc>
                  <a:txBody>
                    <a:bodyPr/>
                    <a:lstStyle/>
                    <a:p>
                      <a:pPr algn="ctr"/>
                      <a:r>
                        <a:rPr lang="en-US" sz="1400" kern="0">
                          <a:effectLst/>
                        </a:rPr>
                        <a:t>1853562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梁正扬</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96712994"/>
                  </a:ext>
                </a:extLst>
              </a:tr>
              <a:tr h="233776">
                <a:tc>
                  <a:txBody>
                    <a:bodyPr/>
                    <a:lstStyle/>
                    <a:p>
                      <a:pPr algn="ctr"/>
                      <a:r>
                        <a:rPr lang="en-US" sz="1400" kern="0">
                          <a:effectLst/>
                        </a:rPr>
                        <a:t>1854036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吴</a:t>
                      </a:r>
                      <a:r>
                        <a:rPr lang="en-US" altLang="zh-CN" sz="1400" kern="0" dirty="0">
                          <a:effectLst/>
                        </a:rPr>
                        <a:t>  </a:t>
                      </a:r>
                      <a:r>
                        <a:rPr lang="zh-CN" sz="1400" kern="0" dirty="0">
                          <a:effectLst/>
                        </a:rPr>
                        <a:t>  越</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27087168"/>
                  </a:ext>
                </a:extLst>
              </a:tr>
              <a:tr h="233776">
                <a:tc>
                  <a:txBody>
                    <a:bodyPr/>
                    <a:lstStyle/>
                    <a:p>
                      <a:pPr algn="ctr"/>
                      <a:r>
                        <a:rPr lang="en-US" sz="1400" kern="0" dirty="0">
                          <a:effectLst/>
                        </a:rPr>
                        <a:t>1854039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胡 </a:t>
                      </a:r>
                      <a:r>
                        <a:rPr lang="en-US" altLang="zh-CN" sz="1400" kern="0" dirty="0">
                          <a:effectLst/>
                        </a:rPr>
                        <a:t>  </a:t>
                      </a:r>
                      <a:r>
                        <a:rPr lang="zh-CN" sz="1400" kern="0" dirty="0">
                          <a:effectLst/>
                        </a:rPr>
                        <a:t> 冲</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117025"/>
                  </a:ext>
                </a:extLst>
              </a:tr>
            </a:tbl>
          </a:graphicData>
        </a:graphic>
      </p:graphicFrame>
      <p:pic>
        <p:nvPicPr>
          <p:cNvPr id="22" name="图片 21">
            <a:extLst>
              <a:ext uri="{FF2B5EF4-FFF2-40B4-BE49-F238E27FC236}">
                <a16:creationId xmlns:a16="http://schemas.microsoft.com/office/drawing/2014/main" id="{B6D14201-0CE0-4809-BEC6-D75994151C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圆角 62">
            <a:extLst>
              <a:ext uri="{FF2B5EF4-FFF2-40B4-BE49-F238E27FC236}">
                <a16:creationId xmlns:a16="http://schemas.microsoft.com/office/drawing/2014/main" id="{CD3E60B3-A362-4DA5-A6E7-90EE4C89B5CB}"/>
              </a:ext>
            </a:extLst>
          </p:cNvPr>
          <p:cNvSpPr/>
          <p:nvPr/>
        </p:nvSpPr>
        <p:spPr>
          <a:xfrm>
            <a:off x="7560233" y="1682655"/>
            <a:ext cx="4375750" cy="3795036"/>
          </a:xfrm>
          <a:prstGeom prst="roundRect">
            <a:avLst/>
          </a:prstGeom>
          <a:solidFill>
            <a:schemeClr val="accent3">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3">
            <a:extLst>
              <a:ext uri="{FF2B5EF4-FFF2-40B4-BE49-F238E27FC236}">
                <a16:creationId xmlns:a16="http://schemas.microsoft.com/office/drawing/2014/main" id="{DB6BF9AC-1187-4AFB-ADB1-8D8E6BE8D948}"/>
              </a:ext>
            </a:extLst>
          </p:cNvPr>
          <p:cNvSpPr txBox="1"/>
          <p:nvPr/>
        </p:nvSpPr>
        <p:spPr>
          <a:xfrm>
            <a:off x="448998" y="230229"/>
            <a:ext cx="6074151" cy="584775"/>
          </a:xfrm>
          <a:prstGeom prst="rect">
            <a:avLst/>
          </a:prstGeom>
          <a:noFill/>
        </p:spPr>
        <p:txBody>
          <a:bodyPr wrap="square" rtlCol="0">
            <a:spAutoFit/>
          </a:bodyPr>
          <a:lstStyle/>
          <a:p>
            <a:r>
              <a:rPr lang="zh-CN" altLang="en-US" sz="32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基于</a:t>
            </a:r>
            <a:r>
              <a:rPr lang="en-US" altLang="zh-CN" sz="32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Token</a:t>
            </a:r>
            <a:r>
              <a:rPr lang="zh-CN" altLang="en-US" sz="32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的身份验证</a:t>
            </a:r>
            <a:endParaRPr lang="en-US" sz="32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endParaRPr>
          </a:p>
        </p:txBody>
      </p:sp>
      <p:sp>
        <p:nvSpPr>
          <p:cNvPr id="4" name="文本框 3">
            <a:extLst>
              <a:ext uri="{FF2B5EF4-FFF2-40B4-BE49-F238E27FC236}">
                <a16:creationId xmlns:a16="http://schemas.microsoft.com/office/drawing/2014/main" id="{E93416D9-C78E-44AF-B032-AD08061DEC74}"/>
              </a:ext>
            </a:extLst>
          </p:cNvPr>
          <p:cNvSpPr txBox="1"/>
          <p:nvPr/>
        </p:nvSpPr>
        <p:spPr>
          <a:xfrm>
            <a:off x="481397" y="2154808"/>
            <a:ext cx="1580561" cy="400110"/>
          </a:xfrm>
          <a:prstGeom prst="rect">
            <a:avLst/>
          </a:prstGeom>
          <a:noFill/>
        </p:spPr>
        <p:txBody>
          <a:bodyPr wrap="none" rtlCol="0">
            <a:spAutoFit/>
          </a:bodyPr>
          <a:lstStyle/>
          <a:p>
            <a:r>
              <a:rPr lang="en-US" altLang="zh-CN" sz="2000" b="1" dirty="0"/>
              <a:t>Token</a:t>
            </a:r>
            <a:r>
              <a:rPr lang="zh-CN" altLang="en-US" sz="2000" b="1" dirty="0"/>
              <a:t>的优势</a:t>
            </a:r>
          </a:p>
        </p:txBody>
      </p:sp>
      <p:sp>
        <p:nvSpPr>
          <p:cNvPr id="6" name="文本框 5">
            <a:extLst>
              <a:ext uri="{FF2B5EF4-FFF2-40B4-BE49-F238E27FC236}">
                <a16:creationId xmlns:a16="http://schemas.microsoft.com/office/drawing/2014/main" id="{EB82E587-56C7-4A93-B344-CD211A2366E8}"/>
              </a:ext>
            </a:extLst>
          </p:cNvPr>
          <p:cNvSpPr txBox="1"/>
          <p:nvPr/>
        </p:nvSpPr>
        <p:spPr>
          <a:xfrm>
            <a:off x="1085362" y="2727865"/>
            <a:ext cx="2060179" cy="369332"/>
          </a:xfrm>
          <a:prstGeom prst="rect">
            <a:avLst/>
          </a:prstGeom>
          <a:noFill/>
        </p:spPr>
        <p:txBody>
          <a:bodyPr wrap="none" rtlCol="0">
            <a:spAutoFit/>
          </a:bodyPr>
          <a:lstStyle/>
          <a:p>
            <a:r>
              <a:rPr lang="en-US" altLang="zh-CN" dirty="0"/>
              <a:t>1\</a:t>
            </a:r>
            <a:r>
              <a:rPr lang="zh-CN" altLang="en-US" dirty="0"/>
              <a:t> 无状态、可扩展</a:t>
            </a:r>
            <a:endParaRPr lang="en-US" altLang="zh-CN" dirty="0"/>
          </a:p>
        </p:txBody>
      </p:sp>
      <p:sp>
        <p:nvSpPr>
          <p:cNvPr id="8" name="文本框 7">
            <a:extLst>
              <a:ext uri="{FF2B5EF4-FFF2-40B4-BE49-F238E27FC236}">
                <a16:creationId xmlns:a16="http://schemas.microsoft.com/office/drawing/2014/main" id="{57D6F302-630F-495C-982B-9461837AF33D}"/>
              </a:ext>
            </a:extLst>
          </p:cNvPr>
          <p:cNvSpPr txBox="1"/>
          <p:nvPr/>
        </p:nvSpPr>
        <p:spPr>
          <a:xfrm>
            <a:off x="1115734" y="3879665"/>
            <a:ext cx="1367682" cy="369332"/>
          </a:xfrm>
          <a:prstGeom prst="rect">
            <a:avLst/>
          </a:prstGeom>
          <a:noFill/>
        </p:spPr>
        <p:txBody>
          <a:bodyPr wrap="none" rtlCol="0">
            <a:spAutoFit/>
          </a:bodyPr>
          <a:lstStyle/>
          <a:p>
            <a:r>
              <a:rPr lang="en-US" altLang="zh-CN" dirty="0"/>
              <a:t>3\</a:t>
            </a:r>
            <a:r>
              <a:rPr lang="zh-CN" altLang="en-US" dirty="0"/>
              <a:t> 可扩展性</a:t>
            </a:r>
            <a:endParaRPr lang="en-US" altLang="zh-CN" dirty="0"/>
          </a:p>
        </p:txBody>
      </p:sp>
      <p:sp>
        <p:nvSpPr>
          <p:cNvPr id="10" name="文本框 9">
            <a:extLst>
              <a:ext uri="{FF2B5EF4-FFF2-40B4-BE49-F238E27FC236}">
                <a16:creationId xmlns:a16="http://schemas.microsoft.com/office/drawing/2014/main" id="{B5D8E557-BEB3-4DE7-9B55-2BB66F45852A}"/>
              </a:ext>
            </a:extLst>
          </p:cNvPr>
          <p:cNvSpPr txBox="1"/>
          <p:nvPr/>
        </p:nvSpPr>
        <p:spPr>
          <a:xfrm>
            <a:off x="1085362" y="3312917"/>
            <a:ext cx="1136850" cy="369332"/>
          </a:xfrm>
          <a:prstGeom prst="rect">
            <a:avLst/>
          </a:prstGeom>
          <a:noFill/>
        </p:spPr>
        <p:txBody>
          <a:bodyPr wrap="none" rtlCol="0">
            <a:spAutoFit/>
          </a:bodyPr>
          <a:lstStyle/>
          <a:p>
            <a:r>
              <a:rPr lang="en-US" altLang="zh-CN" dirty="0"/>
              <a:t>2\ </a:t>
            </a:r>
            <a:r>
              <a:rPr lang="zh-CN" altLang="en-US" dirty="0"/>
              <a:t>安全性</a:t>
            </a:r>
            <a:endParaRPr lang="en-US" altLang="zh-CN" dirty="0"/>
          </a:p>
        </p:txBody>
      </p:sp>
      <p:sp>
        <p:nvSpPr>
          <p:cNvPr id="12" name="文本框 11">
            <a:extLst>
              <a:ext uri="{FF2B5EF4-FFF2-40B4-BE49-F238E27FC236}">
                <a16:creationId xmlns:a16="http://schemas.microsoft.com/office/drawing/2014/main" id="{26318BA9-0A1F-4B35-AFA5-75F51651D2B5}"/>
              </a:ext>
            </a:extLst>
          </p:cNvPr>
          <p:cNvSpPr txBox="1"/>
          <p:nvPr/>
        </p:nvSpPr>
        <p:spPr>
          <a:xfrm>
            <a:off x="1115734" y="4464717"/>
            <a:ext cx="1598515" cy="369332"/>
          </a:xfrm>
          <a:prstGeom prst="rect">
            <a:avLst/>
          </a:prstGeom>
          <a:noFill/>
        </p:spPr>
        <p:txBody>
          <a:bodyPr wrap="none" rtlCol="0">
            <a:spAutoFit/>
          </a:bodyPr>
          <a:lstStyle/>
          <a:p>
            <a:r>
              <a:rPr lang="en-US" altLang="zh-CN" dirty="0"/>
              <a:t>4\</a:t>
            </a:r>
            <a:r>
              <a:rPr lang="zh-CN" altLang="en-US" dirty="0"/>
              <a:t> 跨程序调用</a:t>
            </a:r>
            <a:endParaRPr lang="en-US" altLang="zh-CN" dirty="0"/>
          </a:p>
        </p:txBody>
      </p:sp>
      <p:pic>
        <p:nvPicPr>
          <p:cNvPr id="62" name="图片 61">
            <a:extLst>
              <a:ext uri="{FF2B5EF4-FFF2-40B4-BE49-F238E27FC236}">
                <a16:creationId xmlns:a16="http://schemas.microsoft.com/office/drawing/2014/main" id="{BE7DDAE6-0D38-4C23-9B1E-99E59D158E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5508" y="2080021"/>
            <a:ext cx="3975095" cy="3027477"/>
          </a:xfrm>
          <a:prstGeom prst="rect">
            <a:avLst/>
          </a:prstGeom>
        </p:spPr>
      </p:pic>
      <p:sp>
        <p:nvSpPr>
          <p:cNvPr id="64" name="文本框 63">
            <a:extLst>
              <a:ext uri="{FF2B5EF4-FFF2-40B4-BE49-F238E27FC236}">
                <a16:creationId xmlns:a16="http://schemas.microsoft.com/office/drawing/2014/main" id="{2A360A1F-AB9F-4FDE-86DF-812332BE477E}"/>
              </a:ext>
            </a:extLst>
          </p:cNvPr>
          <p:cNvSpPr txBox="1"/>
          <p:nvPr/>
        </p:nvSpPr>
        <p:spPr>
          <a:xfrm>
            <a:off x="1723863" y="940545"/>
            <a:ext cx="4097388" cy="369332"/>
          </a:xfrm>
          <a:prstGeom prst="rect">
            <a:avLst/>
          </a:prstGeom>
          <a:noFill/>
        </p:spPr>
        <p:txBody>
          <a:bodyPr wrap="square" rtlCol="0">
            <a:spAutoFit/>
          </a:bodyPr>
          <a:lstStyle/>
          <a:p>
            <a:r>
              <a:rPr lang="en-US" altLang="zh-CN" dirty="0">
                <a:solidFill>
                  <a:schemeClr val="accent1">
                    <a:lumMod val="75000"/>
                  </a:schemeClr>
                </a:solidFill>
              </a:rPr>
              <a:t>—— </a:t>
            </a:r>
            <a:r>
              <a:rPr lang="zh-CN" altLang="en-US" dirty="0">
                <a:solidFill>
                  <a:schemeClr val="accent1">
                    <a:lumMod val="75000"/>
                  </a:schemeClr>
                </a:solidFill>
              </a:rPr>
              <a:t>基于</a:t>
            </a:r>
            <a:r>
              <a:rPr lang="en-US" altLang="zh-CN" dirty="0">
                <a:solidFill>
                  <a:schemeClr val="accent1">
                    <a:lumMod val="75000"/>
                  </a:schemeClr>
                </a:solidFill>
              </a:rPr>
              <a:t>JWT</a:t>
            </a:r>
            <a:r>
              <a:rPr lang="zh-CN" altLang="en-US" dirty="0">
                <a:solidFill>
                  <a:schemeClr val="accent1">
                    <a:lumMod val="75000"/>
                  </a:schemeClr>
                </a:solidFill>
              </a:rPr>
              <a:t>的</a:t>
            </a:r>
            <a:r>
              <a:rPr lang="en-US" altLang="zh-CN" dirty="0">
                <a:solidFill>
                  <a:schemeClr val="accent1">
                    <a:lumMod val="75000"/>
                  </a:schemeClr>
                </a:solidFill>
              </a:rPr>
              <a:t>Token</a:t>
            </a:r>
            <a:r>
              <a:rPr lang="zh-CN" altLang="en-US" dirty="0">
                <a:solidFill>
                  <a:schemeClr val="accent1">
                    <a:lumMod val="75000"/>
                  </a:schemeClr>
                </a:solidFill>
              </a:rPr>
              <a:t>认证机制实现</a:t>
            </a:r>
          </a:p>
        </p:txBody>
      </p:sp>
      <p:pic>
        <p:nvPicPr>
          <p:cNvPr id="2" name="图片 1">
            <a:extLst>
              <a:ext uri="{FF2B5EF4-FFF2-40B4-BE49-F238E27FC236}">
                <a16:creationId xmlns:a16="http://schemas.microsoft.com/office/drawing/2014/main" id="{E13AB40C-8B7C-4D4E-B0F1-F327EF4B942A}"/>
              </a:ext>
            </a:extLst>
          </p:cNvPr>
          <p:cNvPicPr>
            <a:picLocks noChangeAspect="1"/>
          </p:cNvPicPr>
          <p:nvPr/>
        </p:nvPicPr>
        <p:blipFill>
          <a:blip r:embed="rId4"/>
          <a:stretch>
            <a:fillRect/>
          </a:stretch>
        </p:blipFill>
        <p:spPr>
          <a:xfrm>
            <a:off x="3572211" y="1886995"/>
            <a:ext cx="3495985" cy="3386355"/>
          </a:xfrm>
          <a:prstGeom prst="rect">
            <a:avLst/>
          </a:prstGeom>
        </p:spPr>
      </p:pic>
    </p:spTree>
    <p:extLst>
      <p:ext uri="{BB962C8B-B14F-4D97-AF65-F5344CB8AC3E}">
        <p14:creationId xmlns:p14="http://schemas.microsoft.com/office/powerpoint/2010/main" val="3802897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a:extLst>
              <a:ext uri="{FF2B5EF4-FFF2-40B4-BE49-F238E27FC236}">
                <a16:creationId xmlns:a16="http://schemas.microsoft.com/office/drawing/2014/main" id="{2874E2C7-B06D-4B09-B28C-172E76D93F36}"/>
              </a:ext>
            </a:extLst>
          </p:cNvPr>
          <p:cNvGrpSpPr/>
          <p:nvPr/>
        </p:nvGrpSpPr>
        <p:grpSpPr>
          <a:xfrm>
            <a:off x="341215" y="1359326"/>
            <a:ext cx="4173682" cy="1668600"/>
            <a:chOff x="1432460" y="661472"/>
            <a:chExt cx="4173682" cy="1668600"/>
          </a:xfrm>
        </p:grpSpPr>
        <p:grpSp>
          <p:nvGrpSpPr>
            <p:cNvPr id="3" name="Group 10">
              <a:extLst>
                <a:ext uri="{FF2B5EF4-FFF2-40B4-BE49-F238E27FC236}">
                  <a16:creationId xmlns:a16="http://schemas.microsoft.com/office/drawing/2014/main" id="{972DF14C-FDAA-4C5A-954F-9D8601796F01}"/>
                </a:ext>
              </a:extLst>
            </p:cNvPr>
            <p:cNvGrpSpPr/>
            <p:nvPr/>
          </p:nvGrpSpPr>
          <p:grpSpPr>
            <a:xfrm>
              <a:off x="1749423" y="935236"/>
              <a:ext cx="3856719" cy="1394836"/>
              <a:chOff x="2614613" y="562906"/>
              <a:chExt cx="3856719" cy="1394836"/>
            </a:xfrm>
          </p:grpSpPr>
          <p:sp>
            <p:nvSpPr>
              <p:cNvPr id="5" name="Rectangle 7">
                <a:extLst>
                  <a:ext uri="{FF2B5EF4-FFF2-40B4-BE49-F238E27FC236}">
                    <a16:creationId xmlns:a16="http://schemas.microsoft.com/office/drawing/2014/main" id="{E402997B-99A5-438A-9BE7-A748A6879DB3}"/>
                  </a:ext>
                </a:extLst>
              </p:cNvPr>
              <p:cNvSpPr/>
              <p:nvPr/>
            </p:nvSpPr>
            <p:spPr>
              <a:xfrm>
                <a:off x="2614613" y="562906"/>
                <a:ext cx="3695700" cy="1394836"/>
              </a:xfrm>
              <a:prstGeom prst="rect">
                <a:avLst/>
              </a:prstGeom>
              <a:solidFill>
                <a:srgbClr val="FEC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6" name="Text Box 3">
                <a:extLst>
                  <a:ext uri="{FF2B5EF4-FFF2-40B4-BE49-F238E27FC236}">
                    <a16:creationId xmlns:a16="http://schemas.microsoft.com/office/drawing/2014/main" id="{1D5082F8-D575-4D31-B643-51E81629AFBF}"/>
                  </a:ext>
                </a:extLst>
              </p:cNvPr>
              <p:cNvSpPr txBox="1"/>
              <p:nvPr/>
            </p:nvSpPr>
            <p:spPr>
              <a:xfrm>
                <a:off x="2679241" y="660884"/>
                <a:ext cx="3792091" cy="1198880"/>
              </a:xfrm>
              <a:prstGeom prst="rect">
                <a:avLst/>
              </a:prstGeom>
              <a:noFill/>
            </p:spPr>
            <p:txBody>
              <a:bodyPr wrap="square" rtlCol="0">
                <a:spAutoFit/>
              </a:bodyPr>
              <a:lstStyle/>
              <a:p>
                <a:r>
                  <a:rPr lang="en-US" dirty="0">
                    <a:latin typeface="Comfortaa" panose="020F0603070000060003" pitchFamily="34" charset="77"/>
                  </a:rPr>
                  <a:t>from c in xxx</a:t>
                </a:r>
              </a:p>
              <a:p>
                <a:r>
                  <a:rPr lang="en-US" dirty="0">
                    <a:latin typeface="Comfortaa" panose="020F0603070000060003" pitchFamily="34" charset="77"/>
                  </a:rPr>
                  <a:t>join d in xxx on </a:t>
                </a:r>
                <a:r>
                  <a:rPr lang="en-US" dirty="0" err="1">
                    <a:latin typeface="Comfortaa" panose="020F0603070000060003" pitchFamily="34" charset="77"/>
                  </a:rPr>
                  <a:t>c.xxx</a:t>
                </a:r>
                <a:r>
                  <a:rPr lang="en-US" dirty="0">
                    <a:latin typeface="Comfortaa" panose="020F0603070000060003" pitchFamily="34" charset="77"/>
                  </a:rPr>
                  <a:t> equals </a:t>
                </a:r>
                <a:r>
                  <a:rPr lang="en-US" dirty="0" err="1">
                    <a:latin typeface="Comfortaa" panose="020F0603070000060003" pitchFamily="34" charset="77"/>
                  </a:rPr>
                  <a:t>d.xxx</a:t>
                </a:r>
                <a:endParaRPr lang="en-US" dirty="0">
                  <a:latin typeface="Comfortaa" panose="020F0603070000060003" pitchFamily="34" charset="77"/>
                </a:endParaRPr>
              </a:p>
              <a:p>
                <a:r>
                  <a:rPr lang="en-US" dirty="0">
                    <a:latin typeface="Comfortaa" panose="020F0603070000060003" pitchFamily="34" charset="77"/>
                  </a:rPr>
                  <a:t>...... </a:t>
                </a:r>
              </a:p>
              <a:p>
                <a:r>
                  <a:rPr lang="en-US" dirty="0">
                    <a:latin typeface="Comfortaa" panose="020F0603070000060003" pitchFamily="34" charset="77"/>
                  </a:rPr>
                  <a:t>select xxx  </a:t>
                </a:r>
              </a:p>
            </p:txBody>
          </p:sp>
        </p:grpSp>
        <p:pic>
          <p:nvPicPr>
            <p:cNvPr id="4" name="Graphic 14">
              <a:extLst>
                <a:ext uri="{FF2B5EF4-FFF2-40B4-BE49-F238E27FC236}">
                  <a16:creationId xmlns:a16="http://schemas.microsoft.com/office/drawing/2014/main" id="{92B403C5-678E-47F5-87B0-3F30F1E604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658612">
              <a:off x="1432460" y="661472"/>
              <a:ext cx="573197" cy="573197"/>
            </a:xfrm>
            <a:prstGeom prst="rect">
              <a:avLst/>
            </a:prstGeom>
          </p:spPr>
        </p:pic>
      </p:grpSp>
      <p:pic>
        <p:nvPicPr>
          <p:cNvPr id="7" name="Picture 1">
            <a:extLst>
              <a:ext uri="{FF2B5EF4-FFF2-40B4-BE49-F238E27FC236}">
                <a16:creationId xmlns:a16="http://schemas.microsoft.com/office/drawing/2014/main" id="{87603255-43DE-42B9-918F-71BAC0A53686}"/>
              </a:ext>
            </a:extLst>
          </p:cNvPr>
          <p:cNvPicPr>
            <a:picLocks noChangeAspect="1"/>
          </p:cNvPicPr>
          <p:nvPr/>
        </p:nvPicPr>
        <p:blipFill rotWithShape="1">
          <a:blip r:embed="rId5"/>
          <a:srcRect b="22346"/>
          <a:stretch/>
        </p:blipFill>
        <p:spPr>
          <a:xfrm>
            <a:off x="8496300" y="3027926"/>
            <a:ext cx="3695700" cy="1765300"/>
          </a:xfrm>
          <a:prstGeom prst="rect">
            <a:avLst/>
          </a:prstGeom>
        </p:spPr>
      </p:pic>
      <p:pic>
        <p:nvPicPr>
          <p:cNvPr id="8" name="Picture 2">
            <a:extLst>
              <a:ext uri="{FF2B5EF4-FFF2-40B4-BE49-F238E27FC236}">
                <a16:creationId xmlns:a16="http://schemas.microsoft.com/office/drawing/2014/main" id="{D3F2546D-1BF2-44BA-9FB7-3D8A98827B6B}"/>
              </a:ext>
            </a:extLst>
          </p:cNvPr>
          <p:cNvPicPr>
            <a:picLocks noChangeAspect="1"/>
          </p:cNvPicPr>
          <p:nvPr/>
        </p:nvPicPr>
        <p:blipFill>
          <a:blip r:embed="rId6"/>
          <a:stretch>
            <a:fillRect/>
          </a:stretch>
        </p:blipFill>
        <p:spPr>
          <a:xfrm>
            <a:off x="4821364" y="778568"/>
            <a:ext cx="2930769" cy="1905000"/>
          </a:xfrm>
          <a:prstGeom prst="rect">
            <a:avLst/>
          </a:prstGeom>
        </p:spPr>
      </p:pic>
      <p:pic>
        <p:nvPicPr>
          <p:cNvPr id="9" name="Picture 5">
            <a:extLst>
              <a:ext uri="{FF2B5EF4-FFF2-40B4-BE49-F238E27FC236}">
                <a16:creationId xmlns:a16="http://schemas.microsoft.com/office/drawing/2014/main" id="{05319A0B-6CC8-4F20-A260-08BDACA9550F}"/>
              </a:ext>
            </a:extLst>
          </p:cNvPr>
          <p:cNvPicPr>
            <a:picLocks noChangeAspect="1"/>
          </p:cNvPicPr>
          <p:nvPr/>
        </p:nvPicPr>
        <p:blipFill>
          <a:blip r:embed="rId7"/>
          <a:stretch>
            <a:fillRect/>
          </a:stretch>
        </p:blipFill>
        <p:spPr>
          <a:xfrm>
            <a:off x="4834164" y="4236683"/>
            <a:ext cx="2523671" cy="2160341"/>
          </a:xfrm>
          <a:prstGeom prst="rect">
            <a:avLst/>
          </a:prstGeom>
        </p:spPr>
      </p:pic>
      <p:sp>
        <p:nvSpPr>
          <p:cNvPr id="10" name="Text Box 3">
            <a:extLst>
              <a:ext uri="{FF2B5EF4-FFF2-40B4-BE49-F238E27FC236}">
                <a16:creationId xmlns:a16="http://schemas.microsoft.com/office/drawing/2014/main" id="{6BBA3D5E-BA7B-4A62-AD2F-151E8B3F32BC}"/>
              </a:ext>
            </a:extLst>
          </p:cNvPr>
          <p:cNvSpPr txBox="1"/>
          <p:nvPr/>
        </p:nvSpPr>
        <p:spPr>
          <a:xfrm>
            <a:off x="326649" y="210910"/>
            <a:ext cx="1610361" cy="769441"/>
          </a:xfrm>
          <a:prstGeom prst="rect">
            <a:avLst/>
          </a:prstGeom>
          <a:noFill/>
        </p:spPr>
        <p:txBody>
          <a:bodyPr wrap="square" rtlCol="0">
            <a:spAutoFit/>
          </a:bodyPr>
          <a:lstStyle/>
          <a:p>
            <a:r>
              <a:rPr lang="en-US" sz="44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View</a:t>
            </a:r>
          </a:p>
        </p:txBody>
      </p:sp>
      <p:grpSp>
        <p:nvGrpSpPr>
          <p:cNvPr id="11" name="Group 17">
            <a:extLst>
              <a:ext uri="{FF2B5EF4-FFF2-40B4-BE49-F238E27FC236}">
                <a16:creationId xmlns:a16="http://schemas.microsoft.com/office/drawing/2014/main" id="{D6D9BE5C-0C83-4747-8DA4-E186FA43E351}"/>
              </a:ext>
            </a:extLst>
          </p:cNvPr>
          <p:cNvGrpSpPr/>
          <p:nvPr/>
        </p:nvGrpSpPr>
        <p:grpSpPr>
          <a:xfrm>
            <a:off x="1273132" y="4000530"/>
            <a:ext cx="2057652" cy="1139431"/>
            <a:chOff x="1912910" y="2273513"/>
            <a:chExt cx="2057652" cy="1139431"/>
          </a:xfrm>
        </p:grpSpPr>
        <p:grpSp>
          <p:nvGrpSpPr>
            <p:cNvPr id="12" name="Group 9">
              <a:extLst>
                <a:ext uri="{FF2B5EF4-FFF2-40B4-BE49-F238E27FC236}">
                  <a16:creationId xmlns:a16="http://schemas.microsoft.com/office/drawing/2014/main" id="{4527CB2C-B80D-4681-988D-B4EC9BC1B638}"/>
                </a:ext>
              </a:extLst>
            </p:cNvPr>
            <p:cNvGrpSpPr/>
            <p:nvPr/>
          </p:nvGrpSpPr>
          <p:grpSpPr>
            <a:xfrm>
              <a:off x="2271937" y="2596752"/>
              <a:ext cx="1698625" cy="816192"/>
              <a:chOff x="2968625" y="1965485"/>
              <a:chExt cx="1698625" cy="816192"/>
            </a:xfrm>
          </p:grpSpPr>
          <p:sp>
            <p:nvSpPr>
              <p:cNvPr id="14" name="Rectangle 8">
                <a:extLst>
                  <a:ext uri="{FF2B5EF4-FFF2-40B4-BE49-F238E27FC236}">
                    <a16:creationId xmlns:a16="http://schemas.microsoft.com/office/drawing/2014/main" id="{AA49322A-CF59-4EE3-B876-19C78D083275}"/>
                  </a:ext>
                </a:extLst>
              </p:cNvPr>
              <p:cNvSpPr/>
              <p:nvPr/>
            </p:nvSpPr>
            <p:spPr>
              <a:xfrm>
                <a:off x="2968625" y="1965485"/>
                <a:ext cx="1614263" cy="816192"/>
              </a:xfrm>
              <a:prstGeom prst="rect">
                <a:avLst/>
              </a:prstGeom>
              <a:solidFill>
                <a:srgbClr val="0750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Text Box 4">
                <a:extLst>
                  <a:ext uri="{FF2B5EF4-FFF2-40B4-BE49-F238E27FC236}">
                    <a16:creationId xmlns:a16="http://schemas.microsoft.com/office/drawing/2014/main" id="{8EA42682-A5C4-46E0-89CD-F2EEFEF25187}"/>
                  </a:ext>
                </a:extLst>
              </p:cNvPr>
              <p:cNvSpPr txBox="1"/>
              <p:nvPr/>
            </p:nvSpPr>
            <p:spPr>
              <a:xfrm>
                <a:off x="3025456" y="2062228"/>
                <a:ext cx="1641794" cy="646331"/>
              </a:xfrm>
              <a:prstGeom prst="rect">
                <a:avLst/>
              </a:prstGeom>
              <a:noFill/>
            </p:spPr>
            <p:txBody>
              <a:bodyPr wrap="square" rtlCol="0">
                <a:spAutoFit/>
              </a:bodyPr>
              <a:lstStyle/>
              <a:p>
                <a:r>
                  <a:rPr lang="en-US" dirty="0">
                    <a:solidFill>
                      <a:schemeClr val="bg1"/>
                    </a:solidFill>
                    <a:latin typeface="Comfortaa" panose="020F0603070000060003" pitchFamily="34" charset="77"/>
                  </a:rPr>
                  <a:t>from c in xxx  </a:t>
                </a:r>
              </a:p>
              <a:p>
                <a:r>
                  <a:rPr lang="en-US" dirty="0">
                    <a:solidFill>
                      <a:schemeClr val="bg1"/>
                    </a:solidFill>
                    <a:latin typeface="Comfortaa" panose="020F0603070000060003" pitchFamily="34" charset="77"/>
                  </a:rPr>
                  <a:t>select xxx</a:t>
                </a:r>
              </a:p>
            </p:txBody>
          </p:sp>
        </p:grpSp>
        <p:pic>
          <p:nvPicPr>
            <p:cNvPr id="13" name="Graphic 16">
              <a:extLst>
                <a:ext uri="{FF2B5EF4-FFF2-40B4-BE49-F238E27FC236}">
                  <a16:creationId xmlns:a16="http://schemas.microsoft.com/office/drawing/2014/main" id="{13EC1E18-2E9A-4F33-AF7E-D622D4FE79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872069">
              <a:off x="1912910" y="2273513"/>
              <a:ext cx="653425" cy="653425"/>
            </a:xfrm>
            <a:prstGeom prst="rect">
              <a:avLst/>
            </a:prstGeom>
          </p:spPr>
        </p:pic>
      </p:grpSp>
      <p:pic>
        <p:nvPicPr>
          <p:cNvPr id="16" name="Graphic 20">
            <a:extLst>
              <a:ext uri="{FF2B5EF4-FFF2-40B4-BE49-F238E27FC236}">
                <a16:creationId xmlns:a16="http://schemas.microsoft.com/office/drawing/2014/main" id="{F70BC5C4-6C28-46DD-B762-665D13C48B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4808176">
            <a:off x="1876589" y="3245491"/>
            <a:ext cx="850739" cy="850739"/>
          </a:xfrm>
          <a:prstGeom prst="rect">
            <a:avLst/>
          </a:prstGeom>
        </p:spPr>
      </p:pic>
      <p:pic>
        <p:nvPicPr>
          <p:cNvPr id="17" name="Graphic 22">
            <a:extLst>
              <a:ext uri="{FF2B5EF4-FFF2-40B4-BE49-F238E27FC236}">
                <a16:creationId xmlns:a16="http://schemas.microsoft.com/office/drawing/2014/main" id="{27A01381-F987-4904-AA62-089BBDE1134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07835" y="2590766"/>
            <a:ext cx="547188" cy="547188"/>
          </a:xfrm>
          <a:prstGeom prst="rect">
            <a:avLst/>
          </a:prstGeom>
        </p:spPr>
      </p:pic>
      <p:pic>
        <p:nvPicPr>
          <p:cNvPr id="18" name="Graphic 23">
            <a:extLst>
              <a:ext uri="{FF2B5EF4-FFF2-40B4-BE49-F238E27FC236}">
                <a16:creationId xmlns:a16="http://schemas.microsoft.com/office/drawing/2014/main" id="{DBD8C46B-BE6A-4B35-B927-35E1C970F5E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9231463">
            <a:off x="7547457" y="4251023"/>
            <a:ext cx="677691" cy="677691"/>
          </a:xfrm>
          <a:prstGeom prst="rect">
            <a:avLst/>
          </a:prstGeom>
        </p:spPr>
      </p:pic>
    </p:spTree>
    <p:extLst>
      <p:ext uri="{BB962C8B-B14F-4D97-AF65-F5344CB8AC3E}">
        <p14:creationId xmlns:p14="http://schemas.microsoft.com/office/powerpoint/2010/main" val="1094447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34DBA92A-57AC-4215-B759-C7A4FA8836F9}"/>
              </a:ext>
            </a:extLst>
          </p:cNvPr>
          <p:cNvSpPr txBox="1"/>
          <p:nvPr/>
        </p:nvSpPr>
        <p:spPr>
          <a:xfrm>
            <a:off x="508078" y="559253"/>
            <a:ext cx="2024665" cy="646331"/>
          </a:xfrm>
          <a:prstGeom prst="rect">
            <a:avLst/>
          </a:prstGeom>
          <a:noFill/>
        </p:spPr>
        <p:txBody>
          <a:bodyPr wrap="square" rtlCol="0">
            <a:spAutoFit/>
          </a:bodyPr>
          <a:lstStyle/>
          <a:p>
            <a:r>
              <a:rPr lang="en-US" sz="36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Trigger</a:t>
            </a:r>
          </a:p>
        </p:txBody>
      </p:sp>
      <p:pic>
        <p:nvPicPr>
          <p:cNvPr id="5" name="Picture 13">
            <a:extLst>
              <a:ext uri="{FF2B5EF4-FFF2-40B4-BE49-F238E27FC236}">
                <a16:creationId xmlns:a16="http://schemas.microsoft.com/office/drawing/2014/main" id="{8AAD0400-0935-4843-B6F9-71E2F8E7DA6F}"/>
              </a:ext>
            </a:extLst>
          </p:cNvPr>
          <p:cNvPicPr>
            <a:picLocks noChangeAspect="1"/>
          </p:cNvPicPr>
          <p:nvPr/>
        </p:nvPicPr>
        <p:blipFill>
          <a:blip r:embed="rId3"/>
          <a:stretch>
            <a:fillRect/>
          </a:stretch>
        </p:blipFill>
        <p:spPr>
          <a:xfrm>
            <a:off x="1146629" y="1970764"/>
            <a:ext cx="10261600" cy="1485900"/>
          </a:xfrm>
          <a:prstGeom prst="rect">
            <a:avLst/>
          </a:prstGeom>
        </p:spPr>
      </p:pic>
      <p:pic>
        <p:nvPicPr>
          <p:cNvPr id="7" name="Picture 15">
            <a:extLst>
              <a:ext uri="{FF2B5EF4-FFF2-40B4-BE49-F238E27FC236}">
                <a16:creationId xmlns:a16="http://schemas.microsoft.com/office/drawing/2014/main" id="{C3A882DD-7044-4FB0-AE6F-EB2E8E724274}"/>
              </a:ext>
            </a:extLst>
          </p:cNvPr>
          <p:cNvPicPr>
            <a:picLocks noChangeAspect="1"/>
          </p:cNvPicPr>
          <p:nvPr/>
        </p:nvPicPr>
        <p:blipFill>
          <a:blip r:embed="rId4"/>
          <a:stretch>
            <a:fillRect/>
          </a:stretch>
        </p:blipFill>
        <p:spPr>
          <a:xfrm>
            <a:off x="1146629" y="4112985"/>
            <a:ext cx="10261600" cy="1244600"/>
          </a:xfrm>
          <a:prstGeom prst="rect">
            <a:avLst/>
          </a:prstGeom>
        </p:spPr>
      </p:pic>
      <p:pic>
        <p:nvPicPr>
          <p:cNvPr id="9" name="Graphic 24">
            <a:extLst>
              <a:ext uri="{FF2B5EF4-FFF2-40B4-BE49-F238E27FC236}">
                <a16:creationId xmlns:a16="http://schemas.microsoft.com/office/drawing/2014/main" id="{38B7536B-0899-4F6E-BD50-4F7B9FE1D0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658612">
            <a:off x="2576400" y="2241171"/>
            <a:ext cx="374456" cy="374456"/>
          </a:xfrm>
          <a:prstGeom prst="rect">
            <a:avLst/>
          </a:prstGeom>
        </p:spPr>
      </p:pic>
      <p:pic>
        <p:nvPicPr>
          <p:cNvPr id="11" name="Graphic 35">
            <a:extLst>
              <a:ext uri="{FF2B5EF4-FFF2-40B4-BE49-F238E27FC236}">
                <a16:creationId xmlns:a16="http://schemas.microsoft.com/office/drawing/2014/main" id="{CD6C8007-0173-42FC-AD6D-2A05DA62368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658612">
            <a:off x="2087227" y="4394464"/>
            <a:ext cx="193588" cy="193588"/>
          </a:xfrm>
          <a:prstGeom prst="rect">
            <a:avLst/>
          </a:prstGeom>
        </p:spPr>
      </p:pic>
      <p:pic>
        <p:nvPicPr>
          <p:cNvPr id="13" name="Graphic 36">
            <a:extLst>
              <a:ext uri="{FF2B5EF4-FFF2-40B4-BE49-F238E27FC236}">
                <a16:creationId xmlns:a16="http://schemas.microsoft.com/office/drawing/2014/main" id="{64693E9A-A611-47B9-B3FA-4E53EE8E970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658612">
            <a:off x="2098113" y="4617099"/>
            <a:ext cx="193588" cy="193588"/>
          </a:xfrm>
          <a:prstGeom prst="rect">
            <a:avLst/>
          </a:prstGeom>
        </p:spPr>
      </p:pic>
      <p:sp>
        <p:nvSpPr>
          <p:cNvPr id="15" name="Arc 37">
            <a:extLst>
              <a:ext uri="{FF2B5EF4-FFF2-40B4-BE49-F238E27FC236}">
                <a16:creationId xmlns:a16="http://schemas.microsoft.com/office/drawing/2014/main" id="{4E0E096B-E3BB-4852-A816-CAD56DA37580}"/>
              </a:ext>
            </a:extLst>
          </p:cNvPr>
          <p:cNvSpPr/>
          <p:nvPr/>
        </p:nvSpPr>
        <p:spPr>
          <a:xfrm>
            <a:off x="11176056" y="2412307"/>
            <a:ext cx="431800" cy="2082524"/>
          </a:xfrm>
          <a:prstGeom prst="arc">
            <a:avLst>
              <a:gd name="adj1" fmla="val 16200000"/>
              <a:gd name="adj2" fmla="val 5402676"/>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7" name="Arc 38">
            <a:extLst>
              <a:ext uri="{FF2B5EF4-FFF2-40B4-BE49-F238E27FC236}">
                <a16:creationId xmlns:a16="http://schemas.microsoft.com/office/drawing/2014/main" id="{413AE632-217F-46FB-AA24-2539B256D538}"/>
              </a:ext>
            </a:extLst>
          </p:cNvPr>
          <p:cNvSpPr/>
          <p:nvPr/>
        </p:nvSpPr>
        <p:spPr>
          <a:xfrm>
            <a:off x="11168292" y="2428399"/>
            <a:ext cx="461767" cy="2290755"/>
          </a:xfrm>
          <a:prstGeom prst="arc">
            <a:avLst>
              <a:gd name="adj1" fmla="val 16200000"/>
              <a:gd name="adj2" fmla="val 5390526"/>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Tree>
    <p:extLst>
      <p:ext uri="{BB962C8B-B14F-4D97-AF65-F5344CB8AC3E}">
        <p14:creationId xmlns:p14="http://schemas.microsoft.com/office/powerpoint/2010/main" val="655929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5178145" y="3949585"/>
            <a:ext cx="1826141" cy="584775"/>
          </a:xfrm>
          <a:prstGeom prst="rect">
            <a:avLst/>
          </a:prstGeom>
          <a:noFill/>
        </p:spPr>
        <p:txBody>
          <a:bodyPr wrap="none" rtlCol="0">
            <a:spAutoFit/>
          </a:bodyPr>
          <a:lstStyle/>
          <a:p>
            <a:r>
              <a:rPr lang="zh-CN" altLang="en-US" sz="3200" dirty="0">
                <a:solidFill>
                  <a:srgbClr val="115A9F"/>
                </a:solidFill>
                <a:latin typeface="Segoe UI" panose="020B0502040204020203" pitchFamily="34" charset="0"/>
                <a:ea typeface="微软雅黑" panose="020B0503020204020204" pitchFamily="34" charset="-122"/>
                <a:sym typeface="Segoe UI" panose="020B0502040204020203" pitchFamily="34" charset="0"/>
              </a:rPr>
              <a:t>开发过程</a:t>
            </a:r>
          </a:p>
        </p:txBody>
      </p:sp>
      <p:cxnSp>
        <p:nvCxnSpPr>
          <p:cNvPr id="45" name="直接连接符 44"/>
          <p:cNvCxnSpPr/>
          <p:nvPr/>
        </p:nvCxnSpPr>
        <p:spPr>
          <a:xfrm rot="155691" flipV="1">
            <a:off x="5104463" y="1632459"/>
            <a:ext cx="633375" cy="677191"/>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55691" flipV="1">
            <a:off x="6444594" y="2972591"/>
            <a:ext cx="633375" cy="677191"/>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5414053" y="1963956"/>
            <a:ext cx="1354327" cy="1354328"/>
          </a:xfrm>
          <a:prstGeom prst="ellipse">
            <a:avLst/>
          </a:prstGeom>
          <a:pattFill prst="ltUpDiag">
            <a:fgClr>
              <a:srgbClr val="1366B1"/>
            </a:fgClr>
            <a:bgClr>
              <a:srgbClr val="115A9F"/>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latin typeface="Segoe UI" panose="020B0502040204020203" pitchFamily="34" charset="0"/>
                <a:ea typeface="微软雅黑" panose="020B0503020204020204" pitchFamily="34" charset="-122"/>
                <a:cs typeface="+mn-ea"/>
                <a:sym typeface="Segoe UI" panose="020B0502040204020203" pitchFamily="34" charset="0"/>
              </a:rPr>
              <a:t>03</a:t>
            </a: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3" name="椭圆 52"/>
          <p:cNvSpPr/>
          <p:nvPr/>
        </p:nvSpPr>
        <p:spPr>
          <a:xfrm>
            <a:off x="6400803" y="1943364"/>
            <a:ext cx="398145" cy="398146"/>
          </a:xfrm>
          <a:prstGeom prst="ellipse">
            <a:avLst/>
          </a:prstGeom>
          <a:pattFill prst="ltUpDiag">
            <a:fgClr>
              <a:srgbClr val="EBCB2D"/>
            </a:fgClr>
            <a:bgClr>
              <a:srgbClr val="E9C517"/>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pic>
        <p:nvPicPr>
          <p:cNvPr id="2" name="图片 1">
            <a:extLst>
              <a:ext uri="{FF2B5EF4-FFF2-40B4-BE49-F238E27FC236}">
                <a16:creationId xmlns:a16="http://schemas.microsoft.com/office/drawing/2014/main" id="{A782F069-B0F8-433A-B2E8-741BDC4893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spTree>
    <p:extLst>
      <p:ext uri="{BB962C8B-B14F-4D97-AF65-F5344CB8AC3E}">
        <p14:creationId xmlns:p14="http://schemas.microsoft.com/office/powerpoint/2010/main" val="2018815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5A2025-7118-4309-849A-1511471528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04388" y="2520532"/>
            <a:ext cx="6783223" cy="1816935"/>
          </a:xfrm>
          <a:prstGeom prst="rect">
            <a:avLst/>
          </a:prstGeom>
          <a:noFill/>
          <a:ln>
            <a:noFill/>
          </a:ln>
        </p:spPr>
      </p:pic>
      <p:sp>
        <p:nvSpPr>
          <p:cNvPr id="4" name="Text Box 3">
            <a:extLst>
              <a:ext uri="{FF2B5EF4-FFF2-40B4-BE49-F238E27FC236}">
                <a16:creationId xmlns:a16="http://schemas.microsoft.com/office/drawing/2014/main" id="{68A39C2B-F1EA-4C59-8C29-33403DFF9104}"/>
              </a:ext>
            </a:extLst>
          </p:cNvPr>
          <p:cNvSpPr txBox="1"/>
          <p:nvPr/>
        </p:nvSpPr>
        <p:spPr>
          <a:xfrm>
            <a:off x="1162721" y="1265234"/>
            <a:ext cx="3923062" cy="584775"/>
          </a:xfrm>
          <a:prstGeom prst="rect">
            <a:avLst/>
          </a:prstGeom>
          <a:noFill/>
        </p:spPr>
        <p:txBody>
          <a:bodyPr wrap="square" rtlCol="0">
            <a:spAutoFit/>
          </a:bodyPr>
          <a:lstStyle/>
          <a:p>
            <a:r>
              <a:rPr lang="zh-CN" altLang="en-US" sz="32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分工</a:t>
            </a:r>
            <a:endParaRPr lang="en-US" sz="32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endParaRPr>
          </a:p>
        </p:txBody>
      </p:sp>
    </p:spTree>
    <p:extLst>
      <p:ext uri="{BB962C8B-B14F-4D97-AF65-F5344CB8AC3E}">
        <p14:creationId xmlns:p14="http://schemas.microsoft.com/office/powerpoint/2010/main" val="4163357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8E4615ED-C696-4F38-B082-69B4221564F1}"/>
              </a:ext>
            </a:extLst>
          </p:cNvPr>
          <p:cNvSpPr/>
          <p:nvPr/>
        </p:nvSpPr>
        <p:spPr>
          <a:xfrm>
            <a:off x="1001391" y="3131807"/>
            <a:ext cx="8635339" cy="3552323"/>
          </a:xfrm>
          <a:prstGeom prst="roundRect">
            <a:avLst/>
          </a:prstGeom>
          <a:solidFill>
            <a:srgbClr val="FFFFF0"/>
          </a:solidFill>
          <a:ln w="19050">
            <a:solidFill>
              <a:schemeClr val="accent3">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 name="矩形: 圆角 2">
            <a:extLst>
              <a:ext uri="{FF2B5EF4-FFF2-40B4-BE49-F238E27FC236}">
                <a16:creationId xmlns:a16="http://schemas.microsoft.com/office/drawing/2014/main" id="{4D5E0BB6-F2B8-4D1D-B5D5-147BEC065A67}"/>
              </a:ext>
            </a:extLst>
          </p:cNvPr>
          <p:cNvSpPr/>
          <p:nvPr/>
        </p:nvSpPr>
        <p:spPr>
          <a:xfrm>
            <a:off x="7044587" y="5517411"/>
            <a:ext cx="2007158" cy="1061070"/>
          </a:xfrm>
          <a:prstGeom prst="roundRect">
            <a:avLst/>
          </a:prstGeom>
          <a:solidFill>
            <a:srgbClr val="FCF8EF"/>
          </a:solidFill>
          <a:ln w="19050">
            <a:solidFill>
              <a:schemeClr val="accent3">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 name="文本框 3">
            <a:extLst>
              <a:ext uri="{FF2B5EF4-FFF2-40B4-BE49-F238E27FC236}">
                <a16:creationId xmlns:a16="http://schemas.microsoft.com/office/drawing/2014/main" id="{691AFA52-FF9E-48B2-BC4D-77A7CDB21678}"/>
              </a:ext>
            </a:extLst>
          </p:cNvPr>
          <p:cNvSpPr txBox="1"/>
          <p:nvPr/>
        </p:nvSpPr>
        <p:spPr>
          <a:xfrm>
            <a:off x="3109411" y="3429421"/>
            <a:ext cx="679994" cy="338554"/>
          </a:xfrm>
          <a:prstGeom prst="rect">
            <a:avLst/>
          </a:prstGeom>
          <a:noFill/>
        </p:spPr>
        <p:txBody>
          <a:bodyPr wrap="none" rtlCol="0">
            <a:spAutoFit/>
          </a:bodyPr>
          <a:lstStyle/>
          <a:p>
            <a:r>
              <a:rPr lang="en-US" altLang="zh-CN" sz="1600" dirty="0">
                <a:latin typeface="华文楷体" panose="02010600040101010101" pitchFamily="2" charset="-122"/>
                <a:ea typeface="华文楷体" panose="02010600040101010101" pitchFamily="2" charset="-122"/>
              </a:rPr>
              <a:t>Figma</a:t>
            </a:r>
          </a:p>
        </p:txBody>
      </p:sp>
      <p:sp>
        <p:nvSpPr>
          <p:cNvPr id="5" name="文本框 4">
            <a:extLst>
              <a:ext uri="{FF2B5EF4-FFF2-40B4-BE49-F238E27FC236}">
                <a16:creationId xmlns:a16="http://schemas.microsoft.com/office/drawing/2014/main" id="{E4A89DEA-0169-4CA3-8FD8-3C6D88F2A993}"/>
              </a:ext>
            </a:extLst>
          </p:cNvPr>
          <p:cNvSpPr txBox="1"/>
          <p:nvPr/>
        </p:nvSpPr>
        <p:spPr>
          <a:xfrm>
            <a:off x="7094607" y="5567874"/>
            <a:ext cx="1672253"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单页面 界面开发</a:t>
            </a:r>
            <a:endParaRPr lang="en-US" altLang="zh-CN" sz="1600" dirty="0">
              <a:latin typeface="华文楷体" panose="02010600040101010101" pitchFamily="2" charset="-122"/>
              <a:ea typeface="华文楷体" panose="02010600040101010101" pitchFamily="2" charset="-122"/>
            </a:endParaRPr>
          </a:p>
        </p:txBody>
      </p:sp>
      <p:sp>
        <p:nvSpPr>
          <p:cNvPr id="6" name="文本框 5">
            <a:extLst>
              <a:ext uri="{FF2B5EF4-FFF2-40B4-BE49-F238E27FC236}">
                <a16:creationId xmlns:a16="http://schemas.microsoft.com/office/drawing/2014/main" id="{10EA6EA1-9516-49C4-9E87-0E7A9B96CAA8}"/>
              </a:ext>
            </a:extLst>
          </p:cNvPr>
          <p:cNvSpPr txBox="1"/>
          <p:nvPr/>
        </p:nvSpPr>
        <p:spPr>
          <a:xfrm>
            <a:off x="3105258" y="5788292"/>
            <a:ext cx="1415772"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部署云数据库</a:t>
            </a:r>
            <a:endParaRPr lang="en-US" altLang="zh-CN" sz="1600" dirty="0">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4479CD99-81C7-4BDE-9322-E9B3C7902806}"/>
              </a:ext>
            </a:extLst>
          </p:cNvPr>
          <p:cNvSpPr txBox="1"/>
          <p:nvPr/>
        </p:nvSpPr>
        <p:spPr>
          <a:xfrm>
            <a:off x="3127712" y="6221148"/>
            <a:ext cx="1005403"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接口开发</a:t>
            </a:r>
            <a:endParaRPr lang="en-US" altLang="zh-CN" sz="1600" dirty="0">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AA058204-0A61-4910-BE7A-62914480B826}"/>
              </a:ext>
            </a:extLst>
          </p:cNvPr>
          <p:cNvSpPr txBox="1"/>
          <p:nvPr/>
        </p:nvSpPr>
        <p:spPr>
          <a:xfrm>
            <a:off x="3127712" y="5334624"/>
            <a:ext cx="1005403"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建数据库</a:t>
            </a:r>
            <a:endParaRPr lang="en-US" altLang="zh-CN" sz="1600" dirty="0">
              <a:latin typeface="华文楷体" panose="02010600040101010101" pitchFamily="2" charset="-122"/>
              <a:ea typeface="华文楷体" panose="02010600040101010101" pitchFamily="2" charset="-122"/>
            </a:endParaRPr>
          </a:p>
        </p:txBody>
      </p:sp>
      <p:sp>
        <p:nvSpPr>
          <p:cNvPr id="9" name="文本框 8">
            <a:extLst>
              <a:ext uri="{FF2B5EF4-FFF2-40B4-BE49-F238E27FC236}">
                <a16:creationId xmlns:a16="http://schemas.microsoft.com/office/drawing/2014/main" id="{E002C2CE-F6FE-4986-BE9C-BA026BA10947}"/>
              </a:ext>
            </a:extLst>
          </p:cNvPr>
          <p:cNvSpPr txBox="1"/>
          <p:nvPr/>
        </p:nvSpPr>
        <p:spPr>
          <a:xfrm>
            <a:off x="3105258" y="3896548"/>
            <a:ext cx="813043" cy="338554"/>
          </a:xfrm>
          <a:prstGeom prst="rect">
            <a:avLst/>
          </a:prstGeom>
          <a:noFill/>
        </p:spPr>
        <p:txBody>
          <a:bodyPr wrap="none" rtlCol="0">
            <a:spAutoFit/>
          </a:bodyPr>
          <a:lstStyle/>
          <a:p>
            <a:r>
              <a:rPr lang="en-US" altLang="zh-CN" sz="1600" dirty="0">
                <a:latin typeface="华文楷体" panose="02010600040101010101" pitchFamily="2" charset="-122"/>
                <a:ea typeface="华文楷体" panose="02010600040101010101" pitchFamily="2" charset="-122"/>
              </a:rPr>
              <a:t>UI</a:t>
            </a:r>
            <a:r>
              <a:rPr lang="zh-CN" altLang="en-US" sz="1600" dirty="0">
                <a:latin typeface="华文楷体" panose="02010600040101010101" pitchFamily="2" charset="-122"/>
                <a:ea typeface="华文楷体" panose="02010600040101010101" pitchFamily="2" charset="-122"/>
              </a:rPr>
              <a:t>设计</a:t>
            </a:r>
            <a:endParaRPr lang="en-US" altLang="zh-CN" sz="1600" dirty="0">
              <a:latin typeface="华文楷体" panose="02010600040101010101" pitchFamily="2" charset="-122"/>
              <a:ea typeface="华文楷体" panose="02010600040101010101" pitchFamily="2" charset="-122"/>
            </a:endParaRPr>
          </a:p>
        </p:txBody>
      </p:sp>
      <p:grpSp>
        <p:nvGrpSpPr>
          <p:cNvPr id="10" name="组合 9">
            <a:extLst>
              <a:ext uri="{FF2B5EF4-FFF2-40B4-BE49-F238E27FC236}">
                <a16:creationId xmlns:a16="http://schemas.microsoft.com/office/drawing/2014/main" id="{326026FE-5D3E-4F42-8812-7F389E6A4AE4}"/>
              </a:ext>
            </a:extLst>
          </p:cNvPr>
          <p:cNvGrpSpPr/>
          <p:nvPr/>
        </p:nvGrpSpPr>
        <p:grpSpPr>
          <a:xfrm>
            <a:off x="355598" y="476800"/>
            <a:ext cx="2281639" cy="1898524"/>
            <a:chOff x="336281" y="704307"/>
            <a:chExt cx="2232398" cy="2036562"/>
          </a:xfrm>
        </p:grpSpPr>
        <p:sp>
          <p:nvSpPr>
            <p:cNvPr id="11" name="矩形: 圆角 10">
              <a:extLst>
                <a:ext uri="{FF2B5EF4-FFF2-40B4-BE49-F238E27FC236}">
                  <a16:creationId xmlns:a16="http://schemas.microsoft.com/office/drawing/2014/main" id="{D4BA0A75-3843-4314-8237-2FF900D24ACA}"/>
                </a:ext>
              </a:extLst>
            </p:cNvPr>
            <p:cNvSpPr/>
            <p:nvPr/>
          </p:nvSpPr>
          <p:spPr>
            <a:xfrm>
              <a:off x="336281" y="704307"/>
              <a:ext cx="2232398" cy="539458"/>
            </a:xfrm>
            <a:prstGeom prst="roundRect">
              <a:avLst/>
            </a:prstGeom>
            <a:solidFill>
              <a:srgbClr val="B2CDF0"/>
            </a:solidFill>
            <a:ln w="19050">
              <a:solidFill>
                <a:schemeClr val="accent3">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文本框 11">
              <a:extLst>
                <a:ext uri="{FF2B5EF4-FFF2-40B4-BE49-F238E27FC236}">
                  <a16:creationId xmlns:a16="http://schemas.microsoft.com/office/drawing/2014/main" id="{8992C531-C36E-4DDB-BF72-534090F1BFD9}"/>
                </a:ext>
              </a:extLst>
            </p:cNvPr>
            <p:cNvSpPr txBox="1"/>
            <p:nvPr/>
          </p:nvSpPr>
          <p:spPr>
            <a:xfrm>
              <a:off x="523293" y="790247"/>
              <a:ext cx="1745952" cy="363169"/>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全组 </a:t>
              </a:r>
              <a:r>
                <a:rPr lang="en-US" altLang="zh-CN" sz="1600" dirty="0">
                  <a:latin typeface="华文楷体" panose="02010600040101010101" pitchFamily="2" charset="-122"/>
                  <a:ea typeface="华文楷体" panose="02010600040101010101" pitchFamily="2" charset="-122"/>
                </a:rPr>
                <a:t>Brainstorming</a:t>
              </a:r>
              <a:endParaRPr lang="zh-CN" altLang="en-US" sz="1600" dirty="0">
                <a:latin typeface="华文楷体" panose="02010600040101010101" pitchFamily="2" charset="-122"/>
                <a:ea typeface="华文楷体" panose="02010600040101010101" pitchFamily="2" charset="-122"/>
              </a:endParaRPr>
            </a:p>
          </p:txBody>
        </p:sp>
        <p:grpSp>
          <p:nvGrpSpPr>
            <p:cNvPr id="13" name="组合 12">
              <a:extLst>
                <a:ext uri="{FF2B5EF4-FFF2-40B4-BE49-F238E27FC236}">
                  <a16:creationId xmlns:a16="http://schemas.microsoft.com/office/drawing/2014/main" id="{FFF5E125-D77C-499E-A20D-4EB221085E7D}"/>
                </a:ext>
              </a:extLst>
            </p:cNvPr>
            <p:cNvGrpSpPr/>
            <p:nvPr/>
          </p:nvGrpSpPr>
          <p:grpSpPr>
            <a:xfrm>
              <a:off x="578615" y="1240848"/>
              <a:ext cx="1774739" cy="1500021"/>
              <a:chOff x="760976" y="1379333"/>
              <a:chExt cx="1774739" cy="1500021"/>
            </a:xfrm>
          </p:grpSpPr>
          <p:sp>
            <p:nvSpPr>
              <p:cNvPr id="14" name="文本框 13">
                <a:extLst>
                  <a:ext uri="{FF2B5EF4-FFF2-40B4-BE49-F238E27FC236}">
                    <a16:creationId xmlns:a16="http://schemas.microsoft.com/office/drawing/2014/main" id="{F68C1C93-7A09-4300-A1DF-62C5BC67996C}"/>
                  </a:ext>
                </a:extLst>
              </p:cNvPr>
              <p:cNvSpPr txBox="1"/>
              <p:nvPr/>
            </p:nvSpPr>
            <p:spPr>
              <a:xfrm>
                <a:off x="1150498" y="1654036"/>
                <a:ext cx="983705" cy="363170"/>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需求调研</a:t>
                </a:r>
              </a:p>
            </p:txBody>
          </p:sp>
          <p:sp>
            <p:nvSpPr>
              <p:cNvPr id="15" name="文本框 14">
                <a:extLst>
                  <a:ext uri="{FF2B5EF4-FFF2-40B4-BE49-F238E27FC236}">
                    <a16:creationId xmlns:a16="http://schemas.microsoft.com/office/drawing/2014/main" id="{12A5CA4C-8F38-4DD7-A082-762456549947}"/>
                  </a:ext>
                </a:extLst>
              </p:cNvPr>
              <p:cNvSpPr txBox="1"/>
              <p:nvPr/>
            </p:nvSpPr>
            <p:spPr>
              <a:xfrm>
                <a:off x="1150498" y="2067057"/>
                <a:ext cx="1385217" cy="363170"/>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功能设计讨论</a:t>
                </a:r>
                <a:endParaRPr lang="en-US" altLang="zh-CN" sz="1600" dirty="0">
                  <a:latin typeface="华文楷体" panose="02010600040101010101" pitchFamily="2" charset="-122"/>
                  <a:ea typeface="华文楷体" panose="02010600040101010101" pitchFamily="2" charset="-122"/>
                </a:endParaRPr>
              </a:p>
            </p:txBody>
          </p:sp>
          <p:sp>
            <p:nvSpPr>
              <p:cNvPr id="16" name="文本框 15">
                <a:extLst>
                  <a:ext uri="{FF2B5EF4-FFF2-40B4-BE49-F238E27FC236}">
                    <a16:creationId xmlns:a16="http://schemas.microsoft.com/office/drawing/2014/main" id="{7FF9CE4E-3135-4C36-AB56-8EDC2F296685}"/>
                  </a:ext>
                </a:extLst>
              </p:cNvPr>
              <p:cNvSpPr txBox="1"/>
              <p:nvPr/>
            </p:nvSpPr>
            <p:spPr>
              <a:xfrm>
                <a:off x="1150498" y="2516184"/>
                <a:ext cx="1247198" cy="363170"/>
              </a:xfrm>
              <a:prstGeom prst="rect">
                <a:avLst/>
              </a:prstGeom>
              <a:noFill/>
            </p:spPr>
            <p:txBody>
              <a:bodyPr wrap="none" rtlCol="0">
                <a:spAutoFit/>
              </a:bodyPr>
              <a:lstStyle/>
              <a:p>
                <a:r>
                  <a:rPr lang="en-US" altLang="zh-CN" sz="1600" dirty="0">
                    <a:latin typeface="华文楷体" panose="02010600040101010101" pitchFamily="2" charset="-122"/>
                    <a:ea typeface="华文楷体" panose="02010600040101010101" pitchFamily="2" charset="-122"/>
                  </a:rPr>
                  <a:t>UI </a:t>
                </a:r>
                <a:r>
                  <a:rPr lang="zh-CN" altLang="en-US" sz="1600" dirty="0">
                    <a:latin typeface="华文楷体" panose="02010600040101010101" pitchFamily="2" charset="-122"/>
                    <a:ea typeface="华文楷体" panose="02010600040101010101" pitchFamily="2" charset="-122"/>
                  </a:rPr>
                  <a:t>设计讨论</a:t>
                </a:r>
                <a:endParaRPr lang="en-US" altLang="zh-CN" sz="1600" dirty="0">
                  <a:latin typeface="华文楷体" panose="02010600040101010101" pitchFamily="2" charset="-122"/>
                  <a:ea typeface="华文楷体" panose="02010600040101010101" pitchFamily="2" charset="-122"/>
                </a:endParaRPr>
              </a:p>
            </p:txBody>
          </p:sp>
          <p:cxnSp>
            <p:nvCxnSpPr>
              <p:cNvPr id="17" name="直接连接符 16">
                <a:extLst>
                  <a:ext uri="{FF2B5EF4-FFF2-40B4-BE49-F238E27FC236}">
                    <a16:creationId xmlns:a16="http://schemas.microsoft.com/office/drawing/2014/main" id="{230E4386-3DB3-4976-BC07-F30749BE6F15}"/>
                  </a:ext>
                </a:extLst>
              </p:cNvPr>
              <p:cNvCxnSpPr>
                <a:cxnSpLocks/>
              </p:cNvCxnSpPr>
              <p:nvPr/>
            </p:nvCxnSpPr>
            <p:spPr>
              <a:xfrm>
                <a:off x="760976" y="1379333"/>
                <a:ext cx="0" cy="1321518"/>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46315C4-7342-48D9-8FBE-C66D105640BE}"/>
                  </a:ext>
                </a:extLst>
              </p:cNvPr>
              <p:cNvCxnSpPr>
                <a:cxnSpLocks/>
              </p:cNvCxnSpPr>
              <p:nvPr/>
            </p:nvCxnSpPr>
            <p:spPr>
              <a:xfrm flipH="1">
                <a:off x="760978" y="1860047"/>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5BC5CF6-C189-4B25-83D6-32A0FE00CABA}"/>
                  </a:ext>
                </a:extLst>
              </p:cNvPr>
              <p:cNvCxnSpPr>
                <a:cxnSpLocks/>
              </p:cNvCxnSpPr>
              <p:nvPr/>
            </p:nvCxnSpPr>
            <p:spPr>
              <a:xfrm flipH="1">
                <a:off x="760976" y="2268892"/>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C9FD2D1-4A3D-467D-A3B4-B4A092034A15}"/>
                  </a:ext>
                </a:extLst>
              </p:cNvPr>
              <p:cNvCxnSpPr>
                <a:cxnSpLocks/>
              </p:cNvCxnSpPr>
              <p:nvPr/>
            </p:nvCxnSpPr>
            <p:spPr>
              <a:xfrm flipH="1">
                <a:off x="760976" y="2700851"/>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grpSp>
      </p:grpSp>
      <p:sp>
        <p:nvSpPr>
          <p:cNvPr id="21" name="箭头: 右 20">
            <a:extLst>
              <a:ext uri="{FF2B5EF4-FFF2-40B4-BE49-F238E27FC236}">
                <a16:creationId xmlns:a16="http://schemas.microsoft.com/office/drawing/2014/main" id="{3D3D8886-A6DB-497A-A322-80081B25DD2B}"/>
              </a:ext>
            </a:extLst>
          </p:cNvPr>
          <p:cNvSpPr/>
          <p:nvPr/>
        </p:nvSpPr>
        <p:spPr>
          <a:xfrm>
            <a:off x="2911562" y="1259452"/>
            <a:ext cx="1018721" cy="241751"/>
          </a:xfrm>
          <a:prstGeom prst="rightArrow">
            <a:avLst/>
          </a:prstGeom>
          <a:solidFill>
            <a:srgbClr val="0070C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22" name="组合 21">
            <a:extLst>
              <a:ext uri="{FF2B5EF4-FFF2-40B4-BE49-F238E27FC236}">
                <a16:creationId xmlns:a16="http://schemas.microsoft.com/office/drawing/2014/main" id="{4E0A3E27-E941-4F7F-BE9C-76DE2CCA3B1C}"/>
              </a:ext>
            </a:extLst>
          </p:cNvPr>
          <p:cNvGrpSpPr/>
          <p:nvPr/>
        </p:nvGrpSpPr>
        <p:grpSpPr>
          <a:xfrm>
            <a:off x="4272288" y="474745"/>
            <a:ext cx="2564496" cy="2025311"/>
            <a:chOff x="4619392" y="926948"/>
            <a:chExt cx="2431096" cy="2104725"/>
          </a:xfrm>
        </p:grpSpPr>
        <p:sp>
          <p:nvSpPr>
            <p:cNvPr id="23" name="矩形: 圆角 22">
              <a:extLst>
                <a:ext uri="{FF2B5EF4-FFF2-40B4-BE49-F238E27FC236}">
                  <a16:creationId xmlns:a16="http://schemas.microsoft.com/office/drawing/2014/main" id="{118255CC-76A7-4D59-AF7E-44686F7D20E1}"/>
                </a:ext>
              </a:extLst>
            </p:cNvPr>
            <p:cNvSpPr/>
            <p:nvPr/>
          </p:nvSpPr>
          <p:spPr>
            <a:xfrm>
              <a:off x="4619392" y="926948"/>
              <a:ext cx="1513152" cy="522613"/>
            </a:xfrm>
            <a:prstGeom prst="roundRect">
              <a:avLst/>
            </a:prstGeom>
            <a:solidFill>
              <a:srgbClr val="B2CDF0"/>
            </a:solidFill>
            <a:ln w="19050">
              <a:solidFill>
                <a:schemeClr val="accent3">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 name="文本框 23">
              <a:extLst>
                <a:ext uri="{FF2B5EF4-FFF2-40B4-BE49-F238E27FC236}">
                  <a16:creationId xmlns:a16="http://schemas.microsoft.com/office/drawing/2014/main" id="{5029B54D-557E-44B6-89B1-761AF29AFE2A}"/>
                </a:ext>
              </a:extLst>
            </p:cNvPr>
            <p:cNvSpPr txBox="1"/>
            <p:nvPr/>
          </p:nvSpPr>
          <p:spPr>
            <a:xfrm>
              <a:off x="5319339" y="1696798"/>
              <a:ext cx="1731149" cy="351829"/>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系统需求分析文档</a:t>
              </a:r>
              <a:endParaRPr lang="en-US" altLang="zh-CN" sz="1600" dirty="0">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F8F8627C-2ECA-4572-966E-C514A6B85ED7}"/>
                </a:ext>
              </a:extLst>
            </p:cNvPr>
            <p:cNvSpPr txBox="1"/>
            <p:nvPr/>
          </p:nvSpPr>
          <p:spPr>
            <a:xfrm>
              <a:off x="5319339" y="2679844"/>
              <a:ext cx="1147616" cy="351829"/>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数据库设计</a:t>
              </a:r>
              <a:endParaRPr lang="en-US" altLang="zh-CN" sz="1600" dirty="0">
                <a:latin typeface="华文楷体" panose="02010600040101010101" pitchFamily="2" charset="-122"/>
                <a:ea typeface="华文楷体" panose="02010600040101010101" pitchFamily="2" charset="-122"/>
              </a:endParaRPr>
            </a:p>
          </p:txBody>
        </p:sp>
        <p:sp>
          <p:nvSpPr>
            <p:cNvPr id="26" name="文本框 25">
              <a:extLst>
                <a:ext uri="{FF2B5EF4-FFF2-40B4-BE49-F238E27FC236}">
                  <a16:creationId xmlns:a16="http://schemas.microsoft.com/office/drawing/2014/main" id="{717120C0-34DB-46F9-9F06-84C102B92585}"/>
                </a:ext>
              </a:extLst>
            </p:cNvPr>
            <p:cNvSpPr txBox="1"/>
            <p:nvPr/>
          </p:nvSpPr>
          <p:spPr>
            <a:xfrm>
              <a:off x="5319339" y="2188321"/>
              <a:ext cx="1536638" cy="351829"/>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数据库设计文档</a:t>
              </a:r>
              <a:endParaRPr lang="en-US" altLang="zh-CN" sz="1600" dirty="0">
                <a:latin typeface="华文楷体" panose="02010600040101010101" pitchFamily="2" charset="-122"/>
                <a:ea typeface="华文楷体" panose="02010600040101010101" pitchFamily="2" charset="-122"/>
              </a:endParaRPr>
            </a:p>
          </p:txBody>
        </p:sp>
        <p:sp>
          <p:nvSpPr>
            <p:cNvPr id="27" name="文本框 26">
              <a:extLst>
                <a:ext uri="{FF2B5EF4-FFF2-40B4-BE49-F238E27FC236}">
                  <a16:creationId xmlns:a16="http://schemas.microsoft.com/office/drawing/2014/main" id="{64A42551-7527-4657-9713-6DA226F4EA79}"/>
                </a:ext>
              </a:extLst>
            </p:cNvPr>
            <p:cNvSpPr txBox="1"/>
            <p:nvPr/>
          </p:nvSpPr>
          <p:spPr>
            <a:xfrm>
              <a:off x="4811031" y="1007876"/>
              <a:ext cx="953104" cy="351829"/>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阶段成果</a:t>
              </a:r>
              <a:endParaRPr lang="en-US" altLang="zh-CN" sz="1600" dirty="0">
                <a:latin typeface="华文楷体" panose="02010600040101010101" pitchFamily="2" charset="-122"/>
                <a:ea typeface="华文楷体" panose="02010600040101010101" pitchFamily="2" charset="-122"/>
              </a:endParaRPr>
            </a:p>
          </p:txBody>
        </p:sp>
        <p:cxnSp>
          <p:nvCxnSpPr>
            <p:cNvPr id="28" name="直接连接符 27">
              <a:extLst>
                <a:ext uri="{FF2B5EF4-FFF2-40B4-BE49-F238E27FC236}">
                  <a16:creationId xmlns:a16="http://schemas.microsoft.com/office/drawing/2014/main" id="{E191A3ED-D185-4624-BDE5-E0D7D70705F4}"/>
                </a:ext>
              </a:extLst>
            </p:cNvPr>
            <p:cNvCxnSpPr>
              <a:cxnSpLocks/>
            </p:cNvCxnSpPr>
            <p:nvPr/>
          </p:nvCxnSpPr>
          <p:spPr>
            <a:xfrm>
              <a:off x="4910030" y="1443185"/>
              <a:ext cx="0" cy="1341672"/>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D2AE6E3-9456-4A91-8311-257AA91DDF93}"/>
                </a:ext>
              </a:extLst>
            </p:cNvPr>
            <p:cNvCxnSpPr>
              <a:cxnSpLocks/>
            </p:cNvCxnSpPr>
            <p:nvPr/>
          </p:nvCxnSpPr>
          <p:spPr>
            <a:xfrm flipH="1">
              <a:off x="4910032" y="1944056"/>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A9B4421-A9DC-4CDF-B29B-2FDFC36686F6}"/>
                </a:ext>
              </a:extLst>
            </p:cNvPr>
            <p:cNvCxnSpPr>
              <a:cxnSpLocks/>
            </p:cNvCxnSpPr>
            <p:nvPr/>
          </p:nvCxnSpPr>
          <p:spPr>
            <a:xfrm flipH="1">
              <a:off x="4910030" y="2352899"/>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E17BA94-364D-4FD3-A560-8F71001BDD44}"/>
                </a:ext>
              </a:extLst>
            </p:cNvPr>
            <p:cNvCxnSpPr>
              <a:cxnSpLocks/>
            </p:cNvCxnSpPr>
            <p:nvPr/>
          </p:nvCxnSpPr>
          <p:spPr>
            <a:xfrm flipH="1">
              <a:off x="4910030" y="2784857"/>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5520E4A0-9282-422F-9DB0-53111D995CC7}"/>
              </a:ext>
            </a:extLst>
          </p:cNvPr>
          <p:cNvGrpSpPr/>
          <p:nvPr/>
        </p:nvGrpSpPr>
        <p:grpSpPr>
          <a:xfrm>
            <a:off x="1100323" y="3965402"/>
            <a:ext cx="1265936" cy="494075"/>
            <a:chOff x="8138455" y="819597"/>
            <a:chExt cx="1408079" cy="476684"/>
          </a:xfrm>
        </p:grpSpPr>
        <p:sp>
          <p:nvSpPr>
            <p:cNvPr id="33" name="矩形: 圆角 32">
              <a:extLst>
                <a:ext uri="{FF2B5EF4-FFF2-40B4-BE49-F238E27FC236}">
                  <a16:creationId xmlns:a16="http://schemas.microsoft.com/office/drawing/2014/main" id="{E26D2C53-C135-4935-9E10-30C81E35AB2B}"/>
                </a:ext>
              </a:extLst>
            </p:cNvPr>
            <p:cNvSpPr/>
            <p:nvPr/>
          </p:nvSpPr>
          <p:spPr>
            <a:xfrm>
              <a:off x="8138455" y="819597"/>
              <a:ext cx="1408079" cy="476684"/>
            </a:xfrm>
            <a:prstGeom prst="roundRect">
              <a:avLst/>
            </a:prstGeom>
            <a:solidFill>
              <a:srgbClr val="E2F3FF"/>
            </a:solidFill>
            <a:ln w="19050">
              <a:solidFill>
                <a:schemeClr val="accent3">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4" name="文本框 33">
              <a:extLst>
                <a:ext uri="{FF2B5EF4-FFF2-40B4-BE49-F238E27FC236}">
                  <a16:creationId xmlns:a16="http://schemas.microsoft.com/office/drawing/2014/main" id="{C3C18A2E-B564-4FF1-83A8-915F3284D20B}"/>
                </a:ext>
              </a:extLst>
            </p:cNvPr>
            <p:cNvSpPr txBox="1"/>
            <p:nvPr/>
          </p:nvSpPr>
          <p:spPr>
            <a:xfrm>
              <a:off x="8403914" y="876279"/>
              <a:ext cx="800219"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设计组</a:t>
              </a:r>
              <a:endParaRPr lang="en-US" altLang="zh-CN" sz="1600" dirty="0">
                <a:latin typeface="华文楷体" panose="02010600040101010101" pitchFamily="2" charset="-122"/>
                <a:ea typeface="华文楷体" panose="02010600040101010101" pitchFamily="2" charset="-122"/>
              </a:endParaRPr>
            </a:p>
          </p:txBody>
        </p:sp>
      </p:grpSp>
      <p:grpSp>
        <p:nvGrpSpPr>
          <p:cNvPr id="35" name="组合 34">
            <a:extLst>
              <a:ext uri="{FF2B5EF4-FFF2-40B4-BE49-F238E27FC236}">
                <a16:creationId xmlns:a16="http://schemas.microsoft.com/office/drawing/2014/main" id="{A506DAA0-E566-4DA0-828B-DF4428E6856D}"/>
              </a:ext>
            </a:extLst>
          </p:cNvPr>
          <p:cNvGrpSpPr/>
          <p:nvPr/>
        </p:nvGrpSpPr>
        <p:grpSpPr>
          <a:xfrm>
            <a:off x="1100323" y="4840315"/>
            <a:ext cx="1265936" cy="448057"/>
            <a:chOff x="8138455" y="819597"/>
            <a:chExt cx="1408079" cy="476684"/>
          </a:xfrm>
        </p:grpSpPr>
        <p:sp>
          <p:nvSpPr>
            <p:cNvPr id="36" name="矩形: 圆角 35">
              <a:extLst>
                <a:ext uri="{FF2B5EF4-FFF2-40B4-BE49-F238E27FC236}">
                  <a16:creationId xmlns:a16="http://schemas.microsoft.com/office/drawing/2014/main" id="{44F2B7B6-0295-44BA-B621-84124CEF5AD5}"/>
                </a:ext>
              </a:extLst>
            </p:cNvPr>
            <p:cNvSpPr/>
            <p:nvPr/>
          </p:nvSpPr>
          <p:spPr>
            <a:xfrm>
              <a:off x="8138455" y="819597"/>
              <a:ext cx="1408079" cy="476684"/>
            </a:xfrm>
            <a:prstGeom prst="roundRect">
              <a:avLst/>
            </a:prstGeom>
            <a:solidFill>
              <a:srgbClr val="E2F3FF"/>
            </a:solidFill>
            <a:ln w="19050">
              <a:solidFill>
                <a:schemeClr val="accent3">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7" name="文本框 36">
              <a:extLst>
                <a:ext uri="{FF2B5EF4-FFF2-40B4-BE49-F238E27FC236}">
                  <a16:creationId xmlns:a16="http://schemas.microsoft.com/office/drawing/2014/main" id="{9E084E7E-681E-4DAD-935F-ADCB0C1686DA}"/>
                </a:ext>
              </a:extLst>
            </p:cNvPr>
            <p:cNvSpPr txBox="1"/>
            <p:nvPr/>
          </p:nvSpPr>
          <p:spPr>
            <a:xfrm>
              <a:off x="8403914" y="876279"/>
              <a:ext cx="800219"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后端组</a:t>
              </a:r>
              <a:endParaRPr lang="en-US" altLang="zh-CN" sz="1600" dirty="0">
                <a:latin typeface="华文楷体" panose="02010600040101010101" pitchFamily="2" charset="-122"/>
                <a:ea typeface="华文楷体" panose="02010600040101010101" pitchFamily="2" charset="-122"/>
              </a:endParaRPr>
            </a:p>
          </p:txBody>
        </p:sp>
      </p:grpSp>
      <p:grpSp>
        <p:nvGrpSpPr>
          <p:cNvPr id="38" name="组合 37">
            <a:extLst>
              <a:ext uri="{FF2B5EF4-FFF2-40B4-BE49-F238E27FC236}">
                <a16:creationId xmlns:a16="http://schemas.microsoft.com/office/drawing/2014/main" id="{626DDEC4-7B05-45FE-8D66-5A607190B1FF}"/>
              </a:ext>
            </a:extLst>
          </p:cNvPr>
          <p:cNvGrpSpPr/>
          <p:nvPr/>
        </p:nvGrpSpPr>
        <p:grpSpPr>
          <a:xfrm flipH="1">
            <a:off x="2437070" y="3585515"/>
            <a:ext cx="679994" cy="696769"/>
            <a:chOff x="3921113" y="4048288"/>
            <a:chExt cx="771854" cy="747815"/>
          </a:xfrm>
        </p:grpSpPr>
        <p:cxnSp>
          <p:nvCxnSpPr>
            <p:cNvPr id="39" name="直接连接符 38">
              <a:extLst>
                <a:ext uri="{FF2B5EF4-FFF2-40B4-BE49-F238E27FC236}">
                  <a16:creationId xmlns:a16="http://schemas.microsoft.com/office/drawing/2014/main" id="{EEA23E49-3550-4E92-98F3-49864653E8F6}"/>
                </a:ext>
              </a:extLst>
            </p:cNvPr>
            <p:cNvCxnSpPr>
              <a:cxnSpLocks/>
            </p:cNvCxnSpPr>
            <p:nvPr/>
          </p:nvCxnSpPr>
          <p:spPr>
            <a:xfrm flipH="1">
              <a:off x="4303444" y="4048288"/>
              <a:ext cx="7191" cy="747815"/>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EF45C39-3AD5-4AFF-A265-1F2D1291F352}"/>
                </a:ext>
              </a:extLst>
            </p:cNvPr>
            <p:cNvCxnSpPr>
              <a:cxnSpLocks/>
            </p:cNvCxnSpPr>
            <p:nvPr/>
          </p:nvCxnSpPr>
          <p:spPr>
            <a:xfrm flipH="1">
              <a:off x="3921113" y="4054875"/>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8D00D69-1178-4D9D-85CC-D18B0B3DE05C}"/>
                </a:ext>
              </a:extLst>
            </p:cNvPr>
            <p:cNvCxnSpPr>
              <a:cxnSpLocks/>
            </p:cNvCxnSpPr>
            <p:nvPr/>
          </p:nvCxnSpPr>
          <p:spPr>
            <a:xfrm flipH="1">
              <a:off x="3921113" y="4540184"/>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9667F12-505D-4100-A3F3-2048E9FA0094}"/>
                </a:ext>
              </a:extLst>
            </p:cNvPr>
            <p:cNvCxnSpPr>
              <a:cxnSpLocks/>
            </p:cNvCxnSpPr>
            <p:nvPr/>
          </p:nvCxnSpPr>
          <p:spPr>
            <a:xfrm flipH="1">
              <a:off x="4303445" y="4789516"/>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70B915DD-F74B-4C00-9795-75F9B0AA267C}"/>
              </a:ext>
            </a:extLst>
          </p:cNvPr>
          <p:cNvGrpSpPr/>
          <p:nvPr/>
        </p:nvGrpSpPr>
        <p:grpSpPr>
          <a:xfrm>
            <a:off x="2449354" y="5182962"/>
            <a:ext cx="685236" cy="1231608"/>
            <a:chOff x="2703263" y="5438126"/>
            <a:chExt cx="836884" cy="1231608"/>
          </a:xfrm>
        </p:grpSpPr>
        <p:grpSp>
          <p:nvGrpSpPr>
            <p:cNvPr id="44" name="组合 43">
              <a:extLst>
                <a:ext uri="{FF2B5EF4-FFF2-40B4-BE49-F238E27FC236}">
                  <a16:creationId xmlns:a16="http://schemas.microsoft.com/office/drawing/2014/main" id="{0CBB846C-A8FE-4783-B526-B9D0BF459555}"/>
                </a:ext>
              </a:extLst>
            </p:cNvPr>
            <p:cNvGrpSpPr/>
            <p:nvPr/>
          </p:nvGrpSpPr>
          <p:grpSpPr>
            <a:xfrm rot="10800000">
              <a:off x="2703263" y="5438126"/>
              <a:ext cx="836884" cy="1231608"/>
              <a:chOff x="3921113" y="3386246"/>
              <a:chExt cx="771854" cy="1409856"/>
            </a:xfrm>
          </p:grpSpPr>
          <p:cxnSp>
            <p:nvCxnSpPr>
              <p:cNvPr id="46" name="直接连接符 45">
                <a:extLst>
                  <a:ext uri="{FF2B5EF4-FFF2-40B4-BE49-F238E27FC236}">
                    <a16:creationId xmlns:a16="http://schemas.microsoft.com/office/drawing/2014/main" id="{53B1416A-4926-43B0-A51B-8A97CA2260F1}"/>
                  </a:ext>
                </a:extLst>
              </p:cNvPr>
              <p:cNvCxnSpPr>
                <a:cxnSpLocks/>
              </p:cNvCxnSpPr>
              <p:nvPr/>
            </p:nvCxnSpPr>
            <p:spPr>
              <a:xfrm rot="10800000" flipV="1">
                <a:off x="4303444" y="3386246"/>
                <a:ext cx="7191" cy="1409856"/>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C1B5DF5-ACD9-43E7-A82E-C529E4B4C3B8}"/>
                  </a:ext>
                </a:extLst>
              </p:cNvPr>
              <p:cNvCxnSpPr>
                <a:cxnSpLocks/>
              </p:cNvCxnSpPr>
              <p:nvPr/>
            </p:nvCxnSpPr>
            <p:spPr>
              <a:xfrm flipH="1">
                <a:off x="3921113" y="3890210"/>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004A8B0-70AB-4C2D-9823-9399618B0373}"/>
                  </a:ext>
                </a:extLst>
              </p:cNvPr>
              <p:cNvCxnSpPr>
                <a:cxnSpLocks/>
              </p:cNvCxnSpPr>
              <p:nvPr/>
            </p:nvCxnSpPr>
            <p:spPr>
              <a:xfrm flipH="1">
                <a:off x="3921113" y="4382106"/>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24E6B42-7C42-4AFA-9F5B-5BD669D8175A}"/>
                  </a:ext>
                </a:extLst>
              </p:cNvPr>
              <p:cNvCxnSpPr>
                <a:cxnSpLocks/>
              </p:cNvCxnSpPr>
              <p:nvPr/>
            </p:nvCxnSpPr>
            <p:spPr>
              <a:xfrm flipH="1">
                <a:off x="4303445" y="4789516"/>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grpSp>
        <p:cxnSp>
          <p:nvCxnSpPr>
            <p:cNvPr id="45" name="直接连接符 44">
              <a:extLst>
                <a:ext uri="{FF2B5EF4-FFF2-40B4-BE49-F238E27FC236}">
                  <a16:creationId xmlns:a16="http://schemas.microsoft.com/office/drawing/2014/main" id="{139EF62B-E02B-42F8-B7D2-DF8835734761}"/>
                </a:ext>
              </a:extLst>
            </p:cNvPr>
            <p:cNvCxnSpPr>
              <a:cxnSpLocks/>
            </p:cNvCxnSpPr>
            <p:nvPr/>
          </p:nvCxnSpPr>
          <p:spPr>
            <a:xfrm rot="10800000" flipH="1">
              <a:off x="3117807" y="6649578"/>
              <a:ext cx="422340"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grpSp>
      <p:sp>
        <p:nvSpPr>
          <p:cNvPr id="50" name="箭头: 右 49">
            <a:extLst>
              <a:ext uri="{FF2B5EF4-FFF2-40B4-BE49-F238E27FC236}">
                <a16:creationId xmlns:a16="http://schemas.microsoft.com/office/drawing/2014/main" id="{2AEBF458-A18A-416F-89E9-F751FF84CB63}"/>
              </a:ext>
            </a:extLst>
          </p:cNvPr>
          <p:cNvSpPr/>
          <p:nvPr/>
        </p:nvSpPr>
        <p:spPr>
          <a:xfrm>
            <a:off x="7389630" y="1453788"/>
            <a:ext cx="1018721" cy="241751"/>
          </a:xfrm>
          <a:prstGeom prst="rightArrow">
            <a:avLst/>
          </a:prstGeom>
          <a:solidFill>
            <a:srgbClr val="0070C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右 50">
            <a:extLst>
              <a:ext uri="{FF2B5EF4-FFF2-40B4-BE49-F238E27FC236}">
                <a16:creationId xmlns:a16="http://schemas.microsoft.com/office/drawing/2014/main" id="{31EFEF03-8A02-4F95-92F5-7C6B641BBE26}"/>
              </a:ext>
            </a:extLst>
          </p:cNvPr>
          <p:cNvSpPr/>
          <p:nvPr/>
        </p:nvSpPr>
        <p:spPr>
          <a:xfrm>
            <a:off x="244049" y="4815872"/>
            <a:ext cx="583303" cy="225030"/>
          </a:xfrm>
          <a:prstGeom prst="rightArrow">
            <a:avLst/>
          </a:prstGeom>
          <a:solidFill>
            <a:srgbClr val="0070C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13DA0AF8-E47D-4254-A766-96DA84E51265}"/>
              </a:ext>
            </a:extLst>
          </p:cNvPr>
          <p:cNvSpPr/>
          <p:nvPr/>
        </p:nvSpPr>
        <p:spPr>
          <a:xfrm>
            <a:off x="9440641" y="4713290"/>
            <a:ext cx="711189" cy="250314"/>
          </a:xfrm>
          <a:prstGeom prst="rightArrow">
            <a:avLst/>
          </a:prstGeom>
          <a:solidFill>
            <a:srgbClr val="0070C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53" name="组合 52">
            <a:extLst>
              <a:ext uri="{FF2B5EF4-FFF2-40B4-BE49-F238E27FC236}">
                <a16:creationId xmlns:a16="http://schemas.microsoft.com/office/drawing/2014/main" id="{9ED7AC22-DE45-412B-948D-EA1922EEC87C}"/>
              </a:ext>
            </a:extLst>
          </p:cNvPr>
          <p:cNvGrpSpPr/>
          <p:nvPr/>
        </p:nvGrpSpPr>
        <p:grpSpPr>
          <a:xfrm>
            <a:off x="10315739" y="2992688"/>
            <a:ext cx="1749739" cy="2428392"/>
            <a:chOff x="9976898" y="3039896"/>
            <a:chExt cx="1749739" cy="2428392"/>
          </a:xfrm>
        </p:grpSpPr>
        <p:sp>
          <p:nvSpPr>
            <p:cNvPr id="54" name="文本框 53">
              <a:extLst>
                <a:ext uri="{FF2B5EF4-FFF2-40B4-BE49-F238E27FC236}">
                  <a16:creationId xmlns:a16="http://schemas.microsoft.com/office/drawing/2014/main" id="{5F0AFE8D-87FE-4572-A7A0-965FCB6D14BD}"/>
                </a:ext>
              </a:extLst>
            </p:cNvPr>
            <p:cNvSpPr txBox="1"/>
            <p:nvPr/>
          </p:nvSpPr>
          <p:spPr>
            <a:xfrm>
              <a:off x="10310865" y="4298301"/>
              <a:ext cx="1415772"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功能测试报告</a:t>
              </a:r>
              <a:endParaRPr lang="en-US" altLang="zh-CN" sz="1600" dirty="0">
                <a:latin typeface="华文楷体" panose="02010600040101010101" pitchFamily="2" charset="-122"/>
                <a:ea typeface="华文楷体" panose="02010600040101010101" pitchFamily="2" charset="-122"/>
              </a:endParaRPr>
            </a:p>
          </p:txBody>
        </p:sp>
        <p:sp>
          <p:nvSpPr>
            <p:cNvPr id="55" name="矩形: 圆角 54">
              <a:extLst>
                <a:ext uri="{FF2B5EF4-FFF2-40B4-BE49-F238E27FC236}">
                  <a16:creationId xmlns:a16="http://schemas.microsoft.com/office/drawing/2014/main" id="{664F55C3-FDC6-4BC7-994C-CE8F0C259C8E}"/>
                </a:ext>
              </a:extLst>
            </p:cNvPr>
            <p:cNvSpPr/>
            <p:nvPr/>
          </p:nvSpPr>
          <p:spPr>
            <a:xfrm>
              <a:off x="9976898" y="3039896"/>
              <a:ext cx="1138733" cy="493171"/>
            </a:xfrm>
            <a:prstGeom prst="roundRect">
              <a:avLst/>
            </a:prstGeom>
            <a:solidFill>
              <a:srgbClr val="B2CDF0"/>
            </a:solidFill>
            <a:ln w="19050">
              <a:solidFill>
                <a:schemeClr val="accent3">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DAFF61E4-3C5E-4771-9A99-544447DC6477}"/>
                </a:ext>
              </a:extLst>
            </p:cNvPr>
            <p:cNvSpPr txBox="1"/>
            <p:nvPr/>
          </p:nvSpPr>
          <p:spPr>
            <a:xfrm>
              <a:off x="10027707" y="3116691"/>
              <a:ext cx="1005403"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测试阶段</a:t>
              </a:r>
              <a:endParaRPr lang="en-US" altLang="zh-CN" sz="1600" dirty="0">
                <a:latin typeface="华文楷体" panose="02010600040101010101" pitchFamily="2" charset="-122"/>
                <a:ea typeface="华文楷体" panose="02010600040101010101" pitchFamily="2" charset="-122"/>
              </a:endParaRPr>
            </a:p>
          </p:txBody>
        </p:sp>
        <p:cxnSp>
          <p:nvCxnSpPr>
            <p:cNvPr id="57" name="直接连接符 56">
              <a:extLst>
                <a:ext uri="{FF2B5EF4-FFF2-40B4-BE49-F238E27FC236}">
                  <a16:creationId xmlns:a16="http://schemas.microsoft.com/office/drawing/2014/main" id="{554D1975-813F-4DC6-A10F-2117CBA0C09A}"/>
                </a:ext>
              </a:extLst>
            </p:cNvPr>
            <p:cNvCxnSpPr>
              <a:cxnSpLocks/>
            </p:cNvCxnSpPr>
            <p:nvPr/>
          </p:nvCxnSpPr>
          <p:spPr>
            <a:xfrm flipH="1">
              <a:off x="10309657" y="3428326"/>
              <a:ext cx="18468" cy="2039962"/>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6257F51-1CC4-46C6-BBA6-9228311C0000}"/>
                </a:ext>
              </a:extLst>
            </p:cNvPr>
            <p:cNvCxnSpPr>
              <a:cxnSpLocks/>
            </p:cNvCxnSpPr>
            <p:nvPr/>
          </p:nvCxnSpPr>
          <p:spPr>
            <a:xfrm flipH="1">
              <a:off x="10313280" y="4316904"/>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639116D2-4785-4834-BC6E-576F8F9BEE0F}"/>
              </a:ext>
            </a:extLst>
          </p:cNvPr>
          <p:cNvGrpSpPr/>
          <p:nvPr/>
        </p:nvGrpSpPr>
        <p:grpSpPr>
          <a:xfrm>
            <a:off x="6005011" y="4628709"/>
            <a:ext cx="1408079" cy="476684"/>
            <a:chOff x="8138455" y="819597"/>
            <a:chExt cx="1408079" cy="476684"/>
          </a:xfrm>
        </p:grpSpPr>
        <p:sp>
          <p:nvSpPr>
            <p:cNvPr id="60" name="矩形: 圆角 59">
              <a:extLst>
                <a:ext uri="{FF2B5EF4-FFF2-40B4-BE49-F238E27FC236}">
                  <a16:creationId xmlns:a16="http://schemas.microsoft.com/office/drawing/2014/main" id="{05D00C45-8C6B-404E-B266-8E2558B868FA}"/>
                </a:ext>
              </a:extLst>
            </p:cNvPr>
            <p:cNvSpPr/>
            <p:nvPr/>
          </p:nvSpPr>
          <p:spPr>
            <a:xfrm>
              <a:off x="8138455" y="819597"/>
              <a:ext cx="1408079" cy="476684"/>
            </a:xfrm>
            <a:prstGeom prst="roundRect">
              <a:avLst/>
            </a:prstGeom>
            <a:solidFill>
              <a:srgbClr val="E2F3FF"/>
            </a:solidFill>
            <a:ln w="19050">
              <a:solidFill>
                <a:schemeClr val="accent3">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1" name="文本框 60">
              <a:extLst>
                <a:ext uri="{FF2B5EF4-FFF2-40B4-BE49-F238E27FC236}">
                  <a16:creationId xmlns:a16="http://schemas.microsoft.com/office/drawing/2014/main" id="{BC59A7D9-BE46-4288-8068-16B1E9E8BE73}"/>
                </a:ext>
              </a:extLst>
            </p:cNvPr>
            <p:cNvSpPr txBox="1"/>
            <p:nvPr/>
          </p:nvSpPr>
          <p:spPr>
            <a:xfrm>
              <a:off x="8403914" y="876279"/>
              <a:ext cx="800219"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前端组</a:t>
              </a:r>
              <a:endParaRPr lang="en-US" altLang="zh-CN" sz="1600" dirty="0">
                <a:latin typeface="华文楷体" panose="02010600040101010101" pitchFamily="2" charset="-122"/>
                <a:ea typeface="华文楷体" panose="02010600040101010101" pitchFamily="2" charset="-122"/>
              </a:endParaRPr>
            </a:p>
          </p:txBody>
        </p:sp>
      </p:grpSp>
      <p:sp>
        <p:nvSpPr>
          <p:cNvPr id="62" name="文本框 61">
            <a:extLst>
              <a:ext uri="{FF2B5EF4-FFF2-40B4-BE49-F238E27FC236}">
                <a16:creationId xmlns:a16="http://schemas.microsoft.com/office/drawing/2014/main" id="{5ACDFBC1-1709-4117-936F-44F04A98F42A}"/>
              </a:ext>
            </a:extLst>
          </p:cNvPr>
          <p:cNvSpPr txBox="1"/>
          <p:nvPr/>
        </p:nvSpPr>
        <p:spPr>
          <a:xfrm>
            <a:off x="7062505" y="6190737"/>
            <a:ext cx="1826141"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项目界面整体融合</a:t>
            </a:r>
            <a:endParaRPr lang="en-US" altLang="zh-CN" sz="1600" dirty="0">
              <a:latin typeface="华文楷体" panose="02010600040101010101" pitchFamily="2" charset="-122"/>
              <a:ea typeface="华文楷体" panose="02010600040101010101" pitchFamily="2" charset="-122"/>
            </a:endParaRPr>
          </a:p>
        </p:txBody>
      </p:sp>
      <p:grpSp>
        <p:nvGrpSpPr>
          <p:cNvPr id="63" name="组合 62">
            <a:extLst>
              <a:ext uri="{FF2B5EF4-FFF2-40B4-BE49-F238E27FC236}">
                <a16:creationId xmlns:a16="http://schemas.microsoft.com/office/drawing/2014/main" id="{52CE33B3-8E72-4C51-9E7E-C8E5831B87AB}"/>
              </a:ext>
            </a:extLst>
          </p:cNvPr>
          <p:cNvGrpSpPr/>
          <p:nvPr/>
        </p:nvGrpSpPr>
        <p:grpSpPr>
          <a:xfrm>
            <a:off x="6543339" y="5104237"/>
            <a:ext cx="422341" cy="633687"/>
            <a:chOff x="3117806" y="5438126"/>
            <a:chExt cx="422341" cy="1231608"/>
          </a:xfrm>
        </p:grpSpPr>
        <p:cxnSp>
          <p:nvCxnSpPr>
            <p:cNvPr id="64" name="直接连接符 63">
              <a:extLst>
                <a:ext uri="{FF2B5EF4-FFF2-40B4-BE49-F238E27FC236}">
                  <a16:creationId xmlns:a16="http://schemas.microsoft.com/office/drawing/2014/main" id="{D2E4956F-CFC9-4153-9551-7143462815F3}"/>
                </a:ext>
              </a:extLst>
            </p:cNvPr>
            <p:cNvCxnSpPr>
              <a:cxnSpLocks/>
            </p:cNvCxnSpPr>
            <p:nvPr/>
          </p:nvCxnSpPr>
          <p:spPr>
            <a:xfrm flipV="1">
              <a:off x="3117806" y="5438126"/>
              <a:ext cx="7797" cy="1231608"/>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A1539EE-6C09-46FF-A63D-5AD73F38C0A7}"/>
                </a:ext>
              </a:extLst>
            </p:cNvPr>
            <p:cNvCxnSpPr>
              <a:cxnSpLocks/>
            </p:cNvCxnSpPr>
            <p:nvPr/>
          </p:nvCxnSpPr>
          <p:spPr>
            <a:xfrm rot="10800000" flipH="1">
              <a:off x="3117807" y="6649578"/>
              <a:ext cx="422340"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grpSp>
      <p:cxnSp>
        <p:nvCxnSpPr>
          <p:cNvPr id="66" name="直接箭头连接符 65">
            <a:extLst>
              <a:ext uri="{FF2B5EF4-FFF2-40B4-BE49-F238E27FC236}">
                <a16:creationId xmlns:a16="http://schemas.microsoft.com/office/drawing/2014/main" id="{25CB5838-0C5B-42B5-A56C-5463AA8B61F0}"/>
              </a:ext>
            </a:extLst>
          </p:cNvPr>
          <p:cNvCxnSpPr>
            <a:cxnSpLocks/>
          </p:cNvCxnSpPr>
          <p:nvPr/>
        </p:nvCxnSpPr>
        <p:spPr>
          <a:xfrm>
            <a:off x="8023707" y="5955776"/>
            <a:ext cx="0" cy="216391"/>
          </a:xfrm>
          <a:prstGeom prst="straightConnector1">
            <a:avLst/>
          </a:prstGeom>
          <a:ln w="38100">
            <a:solidFill>
              <a:srgbClr val="B2CDF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6A79C650-1737-4F5F-91BB-6CD35BC2B696}"/>
              </a:ext>
            </a:extLst>
          </p:cNvPr>
          <p:cNvCxnSpPr>
            <a:cxnSpLocks/>
          </p:cNvCxnSpPr>
          <p:nvPr/>
        </p:nvCxnSpPr>
        <p:spPr>
          <a:xfrm flipV="1">
            <a:off x="3222533" y="4815872"/>
            <a:ext cx="2608440" cy="1888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BCBA59F-E1F3-49A4-94E2-EEAEE34D502A}"/>
              </a:ext>
            </a:extLst>
          </p:cNvPr>
          <p:cNvCxnSpPr>
            <a:cxnSpLocks/>
          </p:cNvCxnSpPr>
          <p:nvPr/>
        </p:nvCxnSpPr>
        <p:spPr>
          <a:xfrm flipH="1">
            <a:off x="3517497" y="4948787"/>
            <a:ext cx="2387118" cy="1729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9" name="图片 68">
            <a:extLst>
              <a:ext uri="{FF2B5EF4-FFF2-40B4-BE49-F238E27FC236}">
                <a16:creationId xmlns:a16="http://schemas.microsoft.com/office/drawing/2014/main" id="{6FE8E946-A33C-4B0B-8D81-37CF4B680ABF}"/>
              </a:ext>
            </a:extLst>
          </p:cNvPr>
          <p:cNvPicPr>
            <a:picLocks noChangeAspect="1"/>
          </p:cNvPicPr>
          <p:nvPr/>
        </p:nvPicPr>
        <p:blipFill>
          <a:blip r:embed="rId2"/>
          <a:stretch>
            <a:fillRect/>
          </a:stretch>
        </p:blipFill>
        <p:spPr>
          <a:xfrm>
            <a:off x="3982286" y="4587154"/>
            <a:ext cx="1346592" cy="369332"/>
          </a:xfrm>
          <a:prstGeom prst="rect">
            <a:avLst/>
          </a:prstGeom>
          <a:effectLst>
            <a:outerShdw blurRad="50800" dist="38100" dir="2700000" algn="tl" rotWithShape="0">
              <a:prstClr val="black">
                <a:alpha val="40000"/>
              </a:prstClr>
            </a:outerShdw>
            <a:softEdge rad="31750"/>
          </a:effectLst>
        </p:spPr>
      </p:pic>
      <p:pic>
        <p:nvPicPr>
          <p:cNvPr id="70" name="图片 69">
            <a:extLst>
              <a:ext uri="{FF2B5EF4-FFF2-40B4-BE49-F238E27FC236}">
                <a16:creationId xmlns:a16="http://schemas.microsoft.com/office/drawing/2014/main" id="{5306C7A5-7024-470C-A14C-1233CFE1501A}"/>
              </a:ext>
            </a:extLst>
          </p:cNvPr>
          <p:cNvPicPr>
            <a:picLocks noChangeAspect="1"/>
          </p:cNvPicPr>
          <p:nvPr/>
        </p:nvPicPr>
        <p:blipFill>
          <a:blip r:embed="rId3"/>
          <a:stretch>
            <a:fillRect/>
          </a:stretch>
        </p:blipFill>
        <p:spPr>
          <a:xfrm>
            <a:off x="3871940" y="3297997"/>
            <a:ext cx="504295" cy="493171"/>
          </a:xfrm>
          <a:prstGeom prst="rect">
            <a:avLst/>
          </a:prstGeom>
          <a:effectLst>
            <a:outerShdw blurRad="50800" dist="38100" dir="2700000" algn="tl" rotWithShape="0">
              <a:prstClr val="black">
                <a:alpha val="40000"/>
              </a:prstClr>
            </a:outerShdw>
            <a:softEdge rad="12700"/>
          </a:effectLst>
        </p:spPr>
      </p:pic>
      <p:pic>
        <p:nvPicPr>
          <p:cNvPr id="71" name="图片 70">
            <a:extLst>
              <a:ext uri="{FF2B5EF4-FFF2-40B4-BE49-F238E27FC236}">
                <a16:creationId xmlns:a16="http://schemas.microsoft.com/office/drawing/2014/main" id="{BB22F180-8C63-415E-8482-135B652F9E0A}"/>
              </a:ext>
            </a:extLst>
          </p:cNvPr>
          <p:cNvPicPr>
            <a:picLocks noChangeAspect="1"/>
          </p:cNvPicPr>
          <p:nvPr/>
        </p:nvPicPr>
        <p:blipFill>
          <a:blip r:embed="rId4"/>
          <a:stretch>
            <a:fillRect/>
          </a:stretch>
        </p:blipFill>
        <p:spPr>
          <a:xfrm>
            <a:off x="7529390" y="4725664"/>
            <a:ext cx="369512" cy="336886"/>
          </a:xfrm>
          <a:prstGeom prst="rect">
            <a:avLst/>
          </a:prstGeom>
          <a:effectLst>
            <a:outerShdw blurRad="50800" dist="38100" dir="2700000" algn="tl" rotWithShape="0">
              <a:prstClr val="black">
                <a:alpha val="40000"/>
              </a:prstClr>
            </a:outerShdw>
            <a:softEdge rad="12700"/>
          </a:effectLst>
        </p:spPr>
      </p:pic>
      <p:pic>
        <p:nvPicPr>
          <p:cNvPr id="72" name="图片 71">
            <a:extLst>
              <a:ext uri="{FF2B5EF4-FFF2-40B4-BE49-F238E27FC236}">
                <a16:creationId xmlns:a16="http://schemas.microsoft.com/office/drawing/2014/main" id="{C826970D-AC30-4B6D-A021-1923753AC323}"/>
              </a:ext>
            </a:extLst>
          </p:cNvPr>
          <p:cNvPicPr>
            <a:picLocks noChangeAspect="1"/>
          </p:cNvPicPr>
          <p:nvPr/>
        </p:nvPicPr>
        <p:blipFill>
          <a:blip r:embed="rId5"/>
          <a:stretch>
            <a:fillRect/>
          </a:stretch>
        </p:blipFill>
        <p:spPr>
          <a:xfrm>
            <a:off x="8041040" y="4702913"/>
            <a:ext cx="1203275" cy="377773"/>
          </a:xfrm>
          <a:prstGeom prst="rect">
            <a:avLst/>
          </a:prstGeom>
          <a:effectLst>
            <a:outerShdw blurRad="50800" dist="38100" dir="2700000" algn="tl" rotWithShape="0">
              <a:prstClr val="black">
                <a:alpha val="40000"/>
              </a:prstClr>
            </a:outerShdw>
            <a:softEdge rad="12700"/>
          </a:effectLst>
        </p:spPr>
      </p:pic>
      <p:pic>
        <p:nvPicPr>
          <p:cNvPr id="73" name="图片 72">
            <a:extLst>
              <a:ext uri="{FF2B5EF4-FFF2-40B4-BE49-F238E27FC236}">
                <a16:creationId xmlns:a16="http://schemas.microsoft.com/office/drawing/2014/main" id="{4D20A71A-E22D-4541-B9B7-5322090CD788}"/>
              </a:ext>
            </a:extLst>
          </p:cNvPr>
          <p:cNvPicPr>
            <a:picLocks noChangeAspect="1"/>
          </p:cNvPicPr>
          <p:nvPr/>
        </p:nvPicPr>
        <p:blipFill>
          <a:blip r:embed="rId6"/>
          <a:stretch>
            <a:fillRect/>
          </a:stretch>
        </p:blipFill>
        <p:spPr>
          <a:xfrm>
            <a:off x="4172616" y="6137960"/>
            <a:ext cx="538974" cy="4430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4" name="图片 73">
            <a:extLst>
              <a:ext uri="{FF2B5EF4-FFF2-40B4-BE49-F238E27FC236}">
                <a16:creationId xmlns:a16="http://schemas.microsoft.com/office/drawing/2014/main" id="{41A82CE1-2E0D-48B3-94F7-5FE55E016ABE}"/>
              </a:ext>
            </a:extLst>
          </p:cNvPr>
          <p:cNvPicPr>
            <a:picLocks noChangeAspect="1"/>
          </p:cNvPicPr>
          <p:nvPr/>
        </p:nvPicPr>
        <p:blipFill>
          <a:blip r:embed="rId7"/>
          <a:stretch>
            <a:fillRect/>
          </a:stretch>
        </p:blipFill>
        <p:spPr>
          <a:xfrm>
            <a:off x="4568615" y="5316072"/>
            <a:ext cx="718837" cy="4430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6" name="图片 75">
            <a:extLst>
              <a:ext uri="{FF2B5EF4-FFF2-40B4-BE49-F238E27FC236}">
                <a16:creationId xmlns:a16="http://schemas.microsoft.com/office/drawing/2014/main" id="{CCC123CA-1BC3-462F-B27C-CBC1F597612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cxnSp>
        <p:nvCxnSpPr>
          <p:cNvPr id="77" name="直接连接符 76">
            <a:extLst>
              <a:ext uri="{FF2B5EF4-FFF2-40B4-BE49-F238E27FC236}">
                <a16:creationId xmlns:a16="http://schemas.microsoft.com/office/drawing/2014/main" id="{2BF141D4-882E-4D2D-BC83-DABE25EF0A8F}"/>
              </a:ext>
            </a:extLst>
          </p:cNvPr>
          <p:cNvCxnSpPr>
            <a:cxnSpLocks/>
          </p:cNvCxnSpPr>
          <p:nvPr/>
        </p:nvCxnSpPr>
        <p:spPr>
          <a:xfrm flipH="1">
            <a:off x="10657732" y="4907968"/>
            <a:ext cx="389522" cy="0"/>
          </a:xfrm>
          <a:prstGeom prst="line">
            <a:avLst/>
          </a:prstGeom>
          <a:ln w="28575">
            <a:solidFill>
              <a:srgbClr val="B2CDF0"/>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403A05C1-8B98-4CD2-A274-D84EDCCAEDB9}"/>
              </a:ext>
            </a:extLst>
          </p:cNvPr>
          <p:cNvSpPr txBox="1"/>
          <p:nvPr/>
        </p:nvSpPr>
        <p:spPr>
          <a:xfrm>
            <a:off x="10664065" y="5023945"/>
            <a:ext cx="1210588" cy="584775"/>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部署后进行</a:t>
            </a:r>
            <a:endParaRPr lang="en-US" altLang="zh-CN" sz="1600" dirty="0">
              <a:latin typeface="华文楷体" panose="02010600040101010101" pitchFamily="2" charset="-122"/>
              <a:ea typeface="华文楷体" panose="02010600040101010101" pitchFamily="2" charset="-122"/>
            </a:endParaRPr>
          </a:p>
          <a:p>
            <a:r>
              <a:rPr lang="zh-CN" altLang="en-US" sz="1600" dirty="0">
                <a:latin typeface="华文楷体" panose="02010600040101010101" pitchFamily="2" charset="-122"/>
                <a:ea typeface="华文楷体" panose="02010600040101010101" pitchFamily="2" charset="-122"/>
              </a:rPr>
              <a:t>系统测试</a:t>
            </a:r>
            <a:endParaRPr lang="en-US" altLang="zh-CN" sz="1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52770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96D675A-ECB0-494D-9566-EDB04BFBA9D1}"/>
              </a:ext>
            </a:extLst>
          </p:cNvPr>
          <p:cNvPicPr>
            <a:picLocks noChangeAspect="1"/>
          </p:cNvPicPr>
          <p:nvPr/>
        </p:nvPicPr>
        <p:blipFill>
          <a:blip r:embed="rId2"/>
          <a:stretch>
            <a:fillRect/>
          </a:stretch>
        </p:blipFill>
        <p:spPr>
          <a:xfrm>
            <a:off x="104800" y="811181"/>
            <a:ext cx="7091304" cy="4871803"/>
          </a:xfrm>
          <a:prstGeom prst="rect">
            <a:avLst/>
          </a:prstGeom>
        </p:spPr>
      </p:pic>
      <p:pic>
        <p:nvPicPr>
          <p:cNvPr id="4" name="图片 3">
            <a:extLst>
              <a:ext uri="{FF2B5EF4-FFF2-40B4-BE49-F238E27FC236}">
                <a16:creationId xmlns:a16="http://schemas.microsoft.com/office/drawing/2014/main" id="{255B8F4D-8518-4AF9-9142-06926173D9FD}"/>
              </a:ext>
            </a:extLst>
          </p:cNvPr>
          <p:cNvPicPr>
            <a:picLocks noChangeAspect="1"/>
          </p:cNvPicPr>
          <p:nvPr/>
        </p:nvPicPr>
        <p:blipFill rotWithShape="1">
          <a:blip r:embed="rId3"/>
          <a:srcRect b="9041"/>
          <a:stretch/>
        </p:blipFill>
        <p:spPr>
          <a:xfrm>
            <a:off x="4172394" y="426460"/>
            <a:ext cx="7400013" cy="3460132"/>
          </a:xfrm>
          <a:prstGeom prst="rect">
            <a:avLst/>
          </a:prstGeom>
        </p:spPr>
      </p:pic>
      <p:pic>
        <p:nvPicPr>
          <p:cNvPr id="3" name="图片 2">
            <a:extLst>
              <a:ext uri="{FF2B5EF4-FFF2-40B4-BE49-F238E27FC236}">
                <a16:creationId xmlns:a16="http://schemas.microsoft.com/office/drawing/2014/main" id="{24AEB920-A5A4-45D6-B0B4-52350DFE3C51}"/>
              </a:ext>
            </a:extLst>
          </p:cNvPr>
          <p:cNvPicPr>
            <a:picLocks noChangeAspect="1"/>
          </p:cNvPicPr>
          <p:nvPr/>
        </p:nvPicPr>
        <p:blipFill rotWithShape="1">
          <a:blip r:embed="rId4"/>
          <a:srcRect r="26836" b="5334"/>
          <a:stretch/>
        </p:blipFill>
        <p:spPr>
          <a:xfrm>
            <a:off x="6009867" y="2506324"/>
            <a:ext cx="6116738" cy="4081853"/>
          </a:xfrm>
          <a:prstGeom prst="rect">
            <a:avLst/>
          </a:prstGeom>
        </p:spPr>
      </p:pic>
      <p:sp>
        <p:nvSpPr>
          <p:cNvPr id="6" name="Text Box 3">
            <a:extLst>
              <a:ext uri="{FF2B5EF4-FFF2-40B4-BE49-F238E27FC236}">
                <a16:creationId xmlns:a16="http://schemas.microsoft.com/office/drawing/2014/main" id="{CD8A7C94-8998-4CEC-B576-7D03363AFFEB}"/>
              </a:ext>
            </a:extLst>
          </p:cNvPr>
          <p:cNvSpPr txBox="1"/>
          <p:nvPr/>
        </p:nvSpPr>
        <p:spPr>
          <a:xfrm>
            <a:off x="319154" y="41740"/>
            <a:ext cx="3923062" cy="646331"/>
          </a:xfrm>
          <a:prstGeom prst="rect">
            <a:avLst/>
          </a:prstGeom>
          <a:noFill/>
        </p:spPr>
        <p:txBody>
          <a:bodyPr wrap="square" rtlCol="0">
            <a:spAutoFit/>
          </a:bodyPr>
          <a:lstStyle/>
          <a:p>
            <a:r>
              <a:rPr lang="en-US" sz="36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F</a:t>
            </a:r>
            <a:r>
              <a:rPr lang="en-US" altLang="zh-CN" sz="36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igma </a:t>
            </a:r>
            <a:r>
              <a:rPr lang="zh-CN" altLang="en-US" sz="28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设计稿</a:t>
            </a:r>
            <a:endParaRPr lang="en-US" sz="36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endParaRPr>
          </a:p>
        </p:txBody>
      </p:sp>
      <p:grpSp>
        <p:nvGrpSpPr>
          <p:cNvPr id="11" name="组合 10">
            <a:extLst>
              <a:ext uri="{FF2B5EF4-FFF2-40B4-BE49-F238E27FC236}">
                <a16:creationId xmlns:a16="http://schemas.microsoft.com/office/drawing/2014/main" id="{73A8E5E8-CD79-483D-8A1C-45A018B48ABA}"/>
              </a:ext>
            </a:extLst>
          </p:cNvPr>
          <p:cNvGrpSpPr/>
          <p:nvPr/>
        </p:nvGrpSpPr>
        <p:grpSpPr>
          <a:xfrm>
            <a:off x="104800" y="6030836"/>
            <a:ext cx="10710474" cy="763573"/>
            <a:chOff x="440149" y="5936105"/>
            <a:chExt cx="10710474" cy="763573"/>
          </a:xfrm>
        </p:grpSpPr>
        <p:sp>
          <p:nvSpPr>
            <p:cNvPr id="8" name="矩形: 圆角 7">
              <a:extLst>
                <a:ext uri="{FF2B5EF4-FFF2-40B4-BE49-F238E27FC236}">
                  <a16:creationId xmlns:a16="http://schemas.microsoft.com/office/drawing/2014/main" id="{B656CE47-9AE6-449F-9329-6FDDA8256DC9}"/>
                </a:ext>
              </a:extLst>
            </p:cNvPr>
            <p:cNvSpPr/>
            <p:nvPr/>
          </p:nvSpPr>
          <p:spPr>
            <a:xfrm>
              <a:off x="440149" y="5936105"/>
              <a:ext cx="10300303" cy="763573"/>
            </a:xfrm>
            <a:prstGeom prst="roundRect">
              <a:avLst>
                <a:gd name="adj" fmla="val 6725"/>
              </a:avLst>
            </a:prstGeom>
            <a:solidFill>
              <a:srgbClr val="5B9BD5">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77B33500-B44B-45C5-85D2-5400FE16227F}"/>
                </a:ext>
              </a:extLst>
            </p:cNvPr>
            <p:cNvSpPr txBox="1"/>
            <p:nvPr/>
          </p:nvSpPr>
          <p:spPr>
            <a:xfrm>
              <a:off x="500110" y="6046819"/>
              <a:ext cx="10650513" cy="646331"/>
            </a:xfrm>
            <a:prstGeom prst="rect">
              <a:avLst/>
            </a:prstGeom>
            <a:noFill/>
          </p:spPr>
          <p:txBody>
            <a:bodyPr wrap="square" rtlCol="0">
              <a:spAutoFit/>
            </a:bodyPr>
            <a:lstStyle/>
            <a:p>
              <a:r>
                <a:rPr lang="en-US" altLang="zh-CN" dirty="0"/>
                <a:t>https://github.com/CindyCindy424/Temperature-Blog-System/blob/master/%E8%AE%BE%E8%AE%A1/%E9%A1%B5%E9%9D%A2figma%E9%93%BE%E6%8E%A5</a:t>
              </a:r>
              <a:endParaRPr lang="zh-CN" altLang="en-US" dirty="0"/>
            </a:p>
          </p:txBody>
        </p:sp>
      </p:grpSp>
    </p:spTree>
    <p:extLst>
      <p:ext uri="{BB962C8B-B14F-4D97-AF65-F5344CB8AC3E}">
        <p14:creationId xmlns:p14="http://schemas.microsoft.com/office/powerpoint/2010/main" val="3171447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999ECCF2-E9F9-4860-9064-CD5482A5C7F1}"/>
              </a:ext>
            </a:extLst>
          </p:cNvPr>
          <p:cNvSpPr/>
          <p:nvPr/>
        </p:nvSpPr>
        <p:spPr>
          <a:xfrm>
            <a:off x="6990851" y="6167312"/>
            <a:ext cx="4873863" cy="599822"/>
          </a:xfrm>
          <a:prstGeom prst="roundRect">
            <a:avLst>
              <a:gd name="adj" fmla="val 6725"/>
            </a:avLst>
          </a:prstGeom>
          <a:solidFill>
            <a:srgbClr val="5B9BD5">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3">
            <a:extLst>
              <a:ext uri="{FF2B5EF4-FFF2-40B4-BE49-F238E27FC236}">
                <a16:creationId xmlns:a16="http://schemas.microsoft.com/office/drawing/2014/main" id="{1F1ECD61-9FF0-431B-AFCC-7D32BB3495AC}"/>
              </a:ext>
            </a:extLst>
          </p:cNvPr>
          <p:cNvSpPr txBox="1"/>
          <p:nvPr/>
        </p:nvSpPr>
        <p:spPr>
          <a:xfrm>
            <a:off x="319153" y="41740"/>
            <a:ext cx="5062315" cy="769441"/>
          </a:xfrm>
          <a:prstGeom prst="rect">
            <a:avLst/>
          </a:prstGeom>
          <a:noFill/>
        </p:spPr>
        <p:txBody>
          <a:bodyPr wrap="square" rtlCol="0">
            <a:spAutoFit/>
          </a:bodyPr>
          <a:lstStyle/>
          <a:p>
            <a:r>
              <a:rPr lang="en-US" altLang="zh-CN" sz="44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Swagger</a:t>
            </a:r>
            <a:endParaRPr lang="en-US" sz="44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endParaRPr>
          </a:p>
        </p:txBody>
      </p:sp>
      <p:pic>
        <p:nvPicPr>
          <p:cNvPr id="4" name="图片 3">
            <a:extLst>
              <a:ext uri="{FF2B5EF4-FFF2-40B4-BE49-F238E27FC236}">
                <a16:creationId xmlns:a16="http://schemas.microsoft.com/office/drawing/2014/main" id="{28A15E87-B45B-4ADE-8BDE-684B3893FAEF}"/>
              </a:ext>
            </a:extLst>
          </p:cNvPr>
          <p:cNvPicPr>
            <a:picLocks noChangeAspect="1"/>
          </p:cNvPicPr>
          <p:nvPr/>
        </p:nvPicPr>
        <p:blipFill>
          <a:blip r:embed="rId3"/>
          <a:stretch>
            <a:fillRect/>
          </a:stretch>
        </p:blipFill>
        <p:spPr>
          <a:xfrm>
            <a:off x="1128622" y="1277442"/>
            <a:ext cx="8739266" cy="4792941"/>
          </a:xfrm>
          <a:prstGeom prst="rect">
            <a:avLst/>
          </a:prstGeom>
        </p:spPr>
      </p:pic>
      <p:sp>
        <p:nvSpPr>
          <p:cNvPr id="5" name="文本框 4">
            <a:extLst>
              <a:ext uri="{FF2B5EF4-FFF2-40B4-BE49-F238E27FC236}">
                <a16:creationId xmlns:a16="http://schemas.microsoft.com/office/drawing/2014/main" id="{D3FCF1CA-4C1F-4ADB-8034-C948BBED17EF}"/>
              </a:ext>
            </a:extLst>
          </p:cNvPr>
          <p:cNvSpPr txBox="1"/>
          <p:nvPr/>
        </p:nvSpPr>
        <p:spPr>
          <a:xfrm>
            <a:off x="7052871" y="6282557"/>
            <a:ext cx="4811843" cy="369332"/>
          </a:xfrm>
          <a:prstGeom prst="rect">
            <a:avLst/>
          </a:prstGeom>
          <a:noFill/>
        </p:spPr>
        <p:txBody>
          <a:bodyPr wrap="square" rtlCol="0">
            <a:spAutoFit/>
          </a:bodyPr>
          <a:lstStyle/>
          <a:p>
            <a:r>
              <a:rPr lang="en-US" altLang="zh-CN" dirty="0">
                <a:hlinkClick r:id="rId4"/>
              </a:rPr>
              <a:t>http://139.224.255.43:7779/swagger/index.html</a:t>
            </a:r>
            <a:endParaRPr lang="zh-CN" altLang="en-US" dirty="0"/>
          </a:p>
        </p:txBody>
      </p:sp>
    </p:spTree>
    <p:extLst>
      <p:ext uri="{BB962C8B-B14F-4D97-AF65-F5344CB8AC3E}">
        <p14:creationId xmlns:p14="http://schemas.microsoft.com/office/powerpoint/2010/main" val="128629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DF7B4F-7D29-4132-BC84-DE677240E0F1}"/>
              </a:ext>
            </a:extLst>
          </p:cNvPr>
          <p:cNvPicPr/>
          <p:nvPr/>
        </p:nvPicPr>
        <p:blipFill>
          <a:blip r:embed="rId2"/>
          <a:stretch>
            <a:fillRect/>
          </a:stretch>
        </p:blipFill>
        <p:spPr>
          <a:xfrm>
            <a:off x="2913603" y="1191751"/>
            <a:ext cx="7305783" cy="5080259"/>
          </a:xfrm>
          <a:prstGeom prst="rect">
            <a:avLst/>
          </a:prstGeom>
        </p:spPr>
      </p:pic>
      <p:sp>
        <p:nvSpPr>
          <p:cNvPr id="4" name="Text Box 3">
            <a:extLst>
              <a:ext uri="{FF2B5EF4-FFF2-40B4-BE49-F238E27FC236}">
                <a16:creationId xmlns:a16="http://schemas.microsoft.com/office/drawing/2014/main" id="{725A5097-4485-4EA6-8489-E95FB5C16C7B}"/>
              </a:ext>
            </a:extLst>
          </p:cNvPr>
          <p:cNvSpPr txBox="1"/>
          <p:nvPr/>
        </p:nvSpPr>
        <p:spPr>
          <a:xfrm>
            <a:off x="319153" y="41740"/>
            <a:ext cx="5062315" cy="769441"/>
          </a:xfrm>
          <a:prstGeom prst="rect">
            <a:avLst/>
          </a:prstGeom>
          <a:noFill/>
        </p:spPr>
        <p:txBody>
          <a:bodyPr wrap="square" rtlCol="0">
            <a:spAutoFit/>
          </a:bodyPr>
          <a:lstStyle/>
          <a:p>
            <a:r>
              <a:rPr lang="en-US" altLang="zh-CN" sz="4400" dirty="0" err="1">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Echart</a:t>
            </a:r>
            <a:r>
              <a:rPr lang="en-US" altLang="zh-CN" sz="44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 </a:t>
            </a:r>
            <a:r>
              <a:rPr lang="zh-CN" altLang="en-US" sz="36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rPr>
              <a:t>数据统计</a:t>
            </a:r>
            <a:endParaRPr lang="en-US" sz="4400" dirty="0">
              <a:solidFill>
                <a:schemeClr val="accent1">
                  <a:lumMod val="75000"/>
                </a:schemeClr>
              </a:solidFill>
              <a:effectLst>
                <a:outerShdw blurRad="38100" dist="38100" dir="2700000" algn="tl">
                  <a:srgbClr val="000000">
                    <a:alpha val="43137"/>
                  </a:srgbClr>
                </a:outerShdw>
              </a:effectLst>
              <a:latin typeface="Comfortaa" panose="020F0603070000060003" pitchFamily="34" charset="77"/>
            </a:endParaRPr>
          </a:p>
        </p:txBody>
      </p:sp>
    </p:spTree>
    <p:extLst>
      <p:ext uri="{BB962C8B-B14F-4D97-AF65-F5344CB8AC3E}">
        <p14:creationId xmlns:p14="http://schemas.microsoft.com/office/powerpoint/2010/main" val="3165946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4972961" y="3935374"/>
            <a:ext cx="2236510" cy="584775"/>
          </a:xfrm>
          <a:prstGeom prst="rect">
            <a:avLst/>
          </a:prstGeom>
          <a:noFill/>
        </p:spPr>
        <p:txBody>
          <a:bodyPr wrap="none" rtlCol="0">
            <a:spAutoFit/>
          </a:bodyPr>
          <a:lstStyle/>
          <a:p>
            <a:r>
              <a:rPr lang="zh-CN" altLang="en-US" sz="3200" dirty="0">
                <a:solidFill>
                  <a:srgbClr val="115A9F"/>
                </a:solidFill>
                <a:latin typeface="Segoe UI" panose="020B0502040204020203" pitchFamily="34" charset="0"/>
                <a:ea typeface="微软雅黑" panose="020B0503020204020204" pitchFamily="34" charset="-122"/>
                <a:sym typeface="Segoe UI" panose="020B0502040204020203" pitchFamily="34" charset="0"/>
              </a:rPr>
              <a:t>收获与总结</a:t>
            </a:r>
          </a:p>
        </p:txBody>
      </p:sp>
      <p:cxnSp>
        <p:nvCxnSpPr>
          <p:cNvPr id="45" name="直接连接符 44"/>
          <p:cNvCxnSpPr/>
          <p:nvPr/>
        </p:nvCxnSpPr>
        <p:spPr>
          <a:xfrm rot="155691" flipV="1">
            <a:off x="5104463" y="1632459"/>
            <a:ext cx="633375" cy="677191"/>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55691" flipV="1">
            <a:off x="6444594" y="2972591"/>
            <a:ext cx="633375" cy="677191"/>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5414053" y="1963956"/>
            <a:ext cx="1354327" cy="1354328"/>
          </a:xfrm>
          <a:prstGeom prst="ellipse">
            <a:avLst/>
          </a:prstGeom>
          <a:pattFill prst="ltUpDiag">
            <a:fgClr>
              <a:srgbClr val="1366B1"/>
            </a:fgClr>
            <a:bgClr>
              <a:srgbClr val="115A9F"/>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latin typeface="Segoe UI" panose="020B0502040204020203" pitchFamily="34" charset="0"/>
                <a:ea typeface="微软雅黑" panose="020B0503020204020204" pitchFamily="34" charset="-122"/>
                <a:cs typeface="+mn-ea"/>
                <a:sym typeface="Segoe UI" panose="020B0502040204020203" pitchFamily="34" charset="0"/>
              </a:rPr>
              <a:t>04</a:t>
            </a: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3" name="椭圆 52"/>
          <p:cNvSpPr/>
          <p:nvPr/>
        </p:nvSpPr>
        <p:spPr>
          <a:xfrm>
            <a:off x="6400803" y="1943364"/>
            <a:ext cx="398145" cy="398146"/>
          </a:xfrm>
          <a:prstGeom prst="ellipse">
            <a:avLst/>
          </a:prstGeom>
          <a:pattFill prst="ltUpDiag">
            <a:fgClr>
              <a:srgbClr val="EBCB2D"/>
            </a:fgClr>
            <a:bgClr>
              <a:srgbClr val="E9C517"/>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pic>
        <p:nvPicPr>
          <p:cNvPr id="2" name="图片 1">
            <a:extLst>
              <a:ext uri="{FF2B5EF4-FFF2-40B4-BE49-F238E27FC236}">
                <a16:creationId xmlns:a16="http://schemas.microsoft.com/office/drawing/2014/main" id="{5084766E-6BFD-47C9-93CE-0D7F1630AA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spTree>
    <p:extLst>
      <p:ext uri="{BB962C8B-B14F-4D97-AF65-F5344CB8AC3E}">
        <p14:creationId xmlns:p14="http://schemas.microsoft.com/office/powerpoint/2010/main" val="1711196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椭圆 114"/>
          <p:cNvSpPr/>
          <p:nvPr/>
        </p:nvSpPr>
        <p:spPr>
          <a:xfrm>
            <a:off x="1692491" y="2572768"/>
            <a:ext cx="1177797" cy="1177799"/>
          </a:xfrm>
          <a:prstGeom prst="ellipse">
            <a:avLst/>
          </a:prstGeom>
          <a:pattFill prst="ltUpDiag">
            <a:fgClr>
              <a:srgbClr val="EBCB2D"/>
            </a:fgClr>
            <a:bgClr>
              <a:srgbClr val="E9C517"/>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cxnSp>
        <p:nvCxnSpPr>
          <p:cNvPr id="16" name="直接连接符 15"/>
          <p:cNvCxnSpPr/>
          <p:nvPr/>
        </p:nvCxnSpPr>
        <p:spPr>
          <a:xfrm flipV="1">
            <a:off x="5032977" y="6521581"/>
            <a:ext cx="411078" cy="43951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248395" y="6796180"/>
            <a:ext cx="160875" cy="172004"/>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3612044" y="5631491"/>
            <a:ext cx="1239934" cy="1334303"/>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3549110" y="5482825"/>
            <a:ext cx="1746444" cy="1879365"/>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303741" y="5885843"/>
            <a:ext cx="921990" cy="992161"/>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749864" y="6582737"/>
            <a:ext cx="333047" cy="35608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2961781" y="6433659"/>
            <a:ext cx="477012" cy="510012"/>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738903" y="3486168"/>
            <a:ext cx="1005403" cy="584775"/>
          </a:xfrm>
          <a:prstGeom prst="rect">
            <a:avLst/>
          </a:prstGeom>
          <a:noFill/>
        </p:spPr>
        <p:txBody>
          <a:bodyPr wrap="none" rtlCol="0">
            <a:spAutoFit/>
          </a:bodyPr>
          <a:lstStyle/>
          <a:p>
            <a:r>
              <a:rPr lang="zh-CN" altLang="en-US" sz="3200" dirty="0">
                <a:solidFill>
                  <a:srgbClr val="115A9F"/>
                </a:solidFill>
                <a:latin typeface="Segoe UI" panose="020B0502040204020203" pitchFamily="34" charset="0"/>
                <a:ea typeface="微软雅黑" panose="020B0503020204020204" pitchFamily="34" charset="-122"/>
                <a:cs typeface="+mn-ea"/>
                <a:sym typeface="Segoe UI" panose="020B0502040204020203" pitchFamily="34" charset="0"/>
              </a:rPr>
              <a:t>目录</a:t>
            </a:r>
          </a:p>
        </p:txBody>
      </p:sp>
      <p:sp>
        <p:nvSpPr>
          <p:cNvPr id="25" name="文本框 24"/>
          <p:cNvSpPr txBox="1"/>
          <p:nvPr/>
        </p:nvSpPr>
        <p:spPr>
          <a:xfrm>
            <a:off x="2150064" y="2689515"/>
            <a:ext cx="2625462" cy="923330"/>
          </a:xfrm>
          <a:prstGeom prst="rect">
            <a:avLst/>
          </a:prstGeom>
          <a:noFill/>
        </p:spPr>
        <p:txBody>
          <a:bodyPr wrap="none" rtlCol="0">
            <a:spAutoFit/>
          </a:bodyPr>
          <a:lstStyle/>
          <a:p>
            <a:r>
              <a:rPr lang="en-US" altLang="zh-CN" sz="5400" dirty="0">
                <a:solidFill>
                  <a:srgbClr val="115A9F"/>
                </a:solidFill>
                <a:latin typeface="Segoe UI" panose="020B0502040204020203" pitchFamily="34" charset="0"/>
                <a:ea typeface="微软雅黑" panose="020B0503020204020204" pitchFamily="34" charset="-122"/>
                <a:cs typeface="+mn-ea"/>
                <a:sym typeface="Segoe UI" panose="020B0502040204020203" pitchFamily="34" charset="0"/>
              </a:rPr>
              <a:t>Content</a:t>
            </a:r>
            <a:endParaRPr lang="zh-CN" altLang="en-US" sz="6000" dirty="0">
              <a:solidFill>
                <a:srgbClr val="115A9F"/>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30" name="文本框 29"/>
          <p:cNvSpPr txBox="1"/>
          <p:nvPr/>
        </p:nvSpPr>
        <p:spPr>
          <a:xfrm>
            <a:off x="8148506" y="574113"/>
            <a:ext cx="1210588" cy="400110"/>
          </a:xfrm>
          <a:prstGeom prst="rect">
            <a:avLst/>
          </a:prstGeom>
          <a:noFill/>
        </p:spPr>
        <p:txBody>
          <a:bodyPr wrap="none" rtlCol="0">
            <a:spAutoFit/>
          </a:bodyPr>
          <a:lstStyle/>
          <a:p>
            <a:r>
              <a:rPr lang="zh-CN" altLang="en-US" sz="2000" dirty="0">
                <a:solidFill>
                  <a:srgbClr val="115A9F"/>
                </a:solidFill>
                <a:latin typeface="Segoe UI" panose="020B0502040204020203" pitchFamily="34" charset="0"/>
                <a:ea typeface="微软雅黑" panose="020B0503020204020204" pitchFamily="34" charset="-122"/>
                <a:sym typeface="Segoe UI" panose="020B0502040204020203" pitchFamily="34" charset="0"/>
              </a:rPr>
              <a:t>项目简介</a:t>
            </a:r>
          </a:p>
        </p:txBody>
      </p:sp>
      <p:sp>
        <p:nvSpPr>
          <p:cNvPr id="34" name="文本框 33"/>
          <p:cNvSpPr txBox="1"/>
          <p:nvPr/>
        </p:nvSpPr>
        <p:spPr>
          <a:xfrm>
            <a:off x="8148506" y="1917076"/>
            <a:ext cx="1210588" cy="400110"/>
          </a:xfrm>
          <a:prstGeom prst="rect">
            <a:avLst/>
          </a:prstGeom>
          <a:noFill/>
        </p:spPr>
        <p:txBody>
          <a:bodyPr wrap="none" rtlCol="0">
            <a:spAutoFit/>
          </a:bodyPr>
          <a:lstStyle/>
          <a:p>
            <a:r>
              <a:rPr lang="zh-CN" altLang="en-US" sz="2000" dirty="0">
                <a:solidFill>
                  <a:srgbClr val="115A9F"/>
                </a:solidFill>
                <a:latin typeface="Segoe UI" panose="020B0502040204020203" pitchFamily="34" charset="0"/>
                <a:ea typeface="微软雅黑" panose="020B0503020204020204" pitchFamily="34" charset="-122"/>
                <a:sym typeface="Segoe UI" panose="020B0502040204020203" pitchFamily="34" charset="0"/>
              </a:rPr>
              <a:t>项目架构</a:t>
            </a:r>
          </a:p>
        </p:txBody>
      </p:sp>
      <p:sp>
        <p:nvSpPr>
          <p:cNvPr id="38" name="文本框 37"/>
          <p:cNvSpPr txBox="1"/>
          <p:nvPr/>
        </p:nvSpPr>
        <p:spPr>
          <a:xfrm>
            <a:off x="8148506" y="3260038"/>
            <a:ext cx="1210588" cy="400110"/>
          </a:xfrm>
          <a:prstGeom prst="rect">
            <a:avLst/>
          </a:prstGeom>
          <a:noFill/>
        </p:spPr>
        <p:txBody>
          <a:bodyPr wrap="none" rtlCol="0">
            <a:spAutoFit/>
          </a:bodyPr>
          <a:lstStyle/>
          <a:p>
            <a:r>
              <a:rPr lang="zh-CN" altLang="en-US" sz="2000" dirty="0">
                <a:solidFill>
                  <a:srgbClr val="115A9F"/>
                </a:solidFill>
                <a:latin typeface="Segoe UI" panose="020B0502040204020203" pitchFamily="34" charset="0"/>
                <a:ea typeface="微软雅黑" panose="020B0503020204020204" pitchFamily="34" charset="-122"/>
                <a:sym typeface="Segoe UI" panose="020B0502040204020203" pitchFamily="34" charset="0"/>
              </a:rPr>
              <a:t>开发过程</a:t>
            </a:r>
          </a:p>
        </p:txBody>
      </p:sp>
      <p:sp>
        <p:nvSpPr>
          <p:cNvPr id="42" name="文本框 41"/>
          <p:cNvSpPr txBox="1"/>
          <p:nvPr/>
        </p:nvSpPr>
        <p:spPr>
          <a:xfrm>
            <a:off x="8148506" y="4603001"/>
            <a:ext cx="1467068" cy="400110"/>
          </a:xfrm>
          <a:prstGeom prst="rect">
            <a:avLst/>
          </a:prstGeom>
          <a:noFill/>
        </p:spPr>
        <p:txBody>
          <a:bodyPr wrap="none" rtlCol="0">
            <a:spAutoFit/>
          </a:bodyPr>
          <a:lstStyle/>
          <a:p>
            <a:r>
              <a:rPr lang="zh-CN" altLang="en-US" sz="2000" dirty="0">
                <a:solidFill>
                  <a:srgbClr val="115A9F"/>
                </a:solidFill>
                <a:latin typeface="Segoe UI" panose="020B0502040204020203" pitchFamily="34" charset="0"/>
                <a:ea typeface="微软雅黑" panose="020B0503020204020204" pitchFamily="34" charset="-122"/>
                <a:sym typeface="Segoe UI" panose="020B0502040204020203" pitchFamily="34" charset="0"/>
              </a:rPr>
              <a:t>收获与总结</a:t>
            </a:r>
          </a:p>
        </p:txBody>
      </p:sp>
      <p:cxnSp>
        <p:nvCxnSpPr>
          <p:cNvPr id="81" name="直接连接符 80"/>
          <p:cNvCxnSpPr/>
          <p:nvPr/>
        </p:nvCxnSpPr>
        <p:spPr>
          <a:xfrm flipH="1">
            <a:off x="936880" y="-57033"/>
            <a:ext cx="411078" cy="43951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971665" y="-64119"/>
            <a:ext cx="160875" cy="172004"/>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1528957" y="-61729"/>
            <a:ext cx="1239934" cy="1334303"/>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1085381" y="-458125"/>
            <a:ext cx="1746444" cy="1879365"/>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1155204" y="26061"/>
            <a:ext cx="921990" cy="992161"/>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3298024" y="-34759"/>
            <a:ext cx="333047" cy="35608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2942142" y="-39606"/>
            <a:ext cx="477012" cy="510012"/>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a:cxnSpLocks/>
          </p:cNvCxnSpPr>
          <p:nvPr/>
        </p:nvCxnSpPr>
        <p:spPr>
          <a:xfrm rot="155691" flipV="1">
            <a:off x="6832779" y="202909"/>
            <a:ext cx="397809" cy="425329"/>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a:cxnSpLocks/>
          </p:cNvCxnSpPr>
          <p:nvPr/>
        </p:nvCxnSpPr>
        <p:spPr>
          <a:xfrm rot="155691" flipV="1">
            <a:off x="7674486" y="1044617"/>
            <a:ext cx="397809" cy="425329"/>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7027226" y="411115"/>
            <a:ext cx="850623" cy="850624"/>
          </a:xfrm>
          <a:prstGeom prst="ellipse">
            <a:avLst/>
          </a:prstGeom>
          <a:pattFill prst="ltUpDiag">
            <a:fgClr>
              <a:srgbClr val="1366B1"/>
            </a:fgClr>
            <a:bgClr>
              <a:srgbClr val="115A9F"/>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latin typeface="Segoe UI" panose="020B0502040204020203" pitchFamily="34" charset="0"/>
                <a:ea typeface="微软雅黑" panose="020B0503020204020204" pitchFamily="34" charset="-122"/>
                <a:cs typeface="+mn-ea"/>
                <a:sym typeface="Segoe UI" panose="020B0502040204020203" pitchFamily="34" charset="0"/>
              </a:rPr>
              <a:t>01</a:t>
            </a:r>
            <a:endParaRPr lang="zh-CN" altLang="en-US" sz="2800" dirty="0">
              <a:latin typeface="Segoe UI" panose="020B0502040204020203" pitchFamily="34" charset="0"/>
              <a:ea typeface="微软雅黑" panose="020B0503020204020204" pitchFamily="34" charset="-122"/>
              <a:cs typeface="+mn-ea"/>
              <a:sym typeface="Segoe UI" panose="020B0502040204020203" pitchFamily="34" charset="0"/>
            </a:endParaRPr>
          </a:p>
        </p:txBody>
      </p:sp>
      <p:cxnSp>
        <p:nvCxnSpPr>
          <p:cNvPr id="99" name="直接连接符 98"/>
          <p:cNvCxnSpPr>
            <a:cxnSpLocks/>
          </p:cNvCxnSpPr>
          <p:nvPr/>
        </p:nvCxnSpPr>
        <p:spPr>
          <a:xfrm rot="155691" flipV="1">
            <a:off x="6832779" y="1543829"/>
            <a:ext cx="397809" cy="425329"/>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a:cxnSpLocks/>
          </p:cNvCxnSpPr>
          <p:nvPr/>
        </p:nvCxnSpPr>
        <p:spPr>
          <a:xfrm rot="155691" flipV="1">
            <a:off x="7674486" y="2385537"/>
            <a:ext cx="397809" cy="425329"/>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sp>
        <p:nvSpPr>
          <p:cNvPr id="101" name="椭圆 100"/>
          <p:cNvSpPr/>
          <p:nvPr/>
        </p:nvSpPr>
        <p:spPr>
          <a:xfrm>
            <a:off x="7027226" y="1752035"/>
            <a:ext cx="850623" cy="850624"/>
          </a:xfrm>
          <a:prstGeom prst="ellipse">
            <a:avLst/>
          </a:prstGeom>
          <a:pattFill prst="ltUpDiag">
            <a:fgClr>
              <a:srgbClr val="1366B1"/>
            </a:fgClr>
            <a:bgClr>
              <a:srgbClr val="115A9F"/>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latin typeface="Segoe UI" panose="020B0502040204020203" pitchFamily="34" charset="0"/>
                <a:ea typeface="微软雅黑" panose="020B0503020204020204" pitchFamily="34" charset="-122"/>
                <a:cs typeface="+mn-ea"/>
                <a:sym typeface="Segoe UI" panose="020B0502040204020203" pitchFamily="34" charset="0"/>
              </a:rPr>
              <a:t>02</a:t>
            </a:r>
            <a:endParaRPr lang="zh-CN" altLang="en-US" sz="2800" dirty="0">
              <a:latin typeface="Segoe UI" panose="020B0502040204020203" pitchFamily="34" charset="0"/>
              <a:ea typeface="微软雅黑" panose="020B0503020204020204" pitchFamily="34" charset="-122"/>
              <a:cs typeface="+mn-ea"/>
              <a:sym typeface="Segoe UI" panose="020B0502040204020203" pitchFamily="34" charset="0"/>
            </a:endParaRPr>
          </a:p>
        </p:txBody>
      </p:sp>
      <p:cxnSp>
        <p:nvCxnSpPr>
          <p:cNvPr id="103" name="直接连接符 102"/>
          <p:cNvCxnSpPr>
            <a:cxnSpLocks/>
          </p:cNvCxnSpPr>
          <p:nvPr/>
        </p:nvCxnSpPr>
        <p:spPr>
          <a:xfrm rot="155691" flipV="1">
            <a:off x="6832779" y="2884749"/>
            <a:ext cx="397809" cy="425329"/>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cxnSpLocks/>
          </p:cNvCxnSpPr>
          <p:nvPr/>
        </p:nvCxnSpPr>
        <p:spPr>
          <a:xfrm rot="155691" flipV="1">
            <a:off x="7674486" y="3726457"/>
            <a:ext cx="397809" cy="425329"/>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7027226" y="3092955"/>
            <a:ext cx="850623" cy="850624"/>
          </a:xfrm>
          <a:prstGeom prst="ellipse">
            <a:avLst/>
          </a:prstGeom>
          <a:pattFill prst="ltUpDiag">
            <a:fgClr>
              <a:srgbClr val="1366B1"/>
            </a:fgClr>
            <a:bgClr>
              <a:srgbClr val="115A9F"/>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latin typeface="Segoe UI" panose="020B0502040204020203" pitchFamily="34" charset="0"/>
                <a:ea typeface="微软雅黑" panose="020B0503020204020204" pitchFamily="34" charset="-122"/>
                <a:cs typeface="+mn-ea"/>
                <a:sym typeface="Segoe UI" panose="020B0502040204020203" pitchFamily="34" charset="0"/>
              </a:rPr>
              <a:t>03</a:t>
            </a:r>
            <a:endParaRPr lang="zh-CN" altLang="en-US" sz="2800" dirty="0">
              <a:latin typeface="Segoe UI" panose="020B0502040204020203" pitchFamily="34" charset="0"/>
              <a:ea typeface="微软雅黑" panose="020B0503020204020204" pitchFamily="34" charset="-122"/>
              <a:cs typeface="+mn-ea"/>
              <a:sym typeface="Segoe UI" panose="020B0502040204020203" pitchFamily="34" charset="0"/>
            </a:endParaRPr>
          </a:p>
        </p:txBody>
      </p:sp>
      <p:cxnSp>
        <p:nvCxnSpPr>
          <p:cNvPr id="107" name="直接连接符 106"/>
          <p:cNvCxnSpPr>
            <a:cxnSpLocks/>
          </p:cNvCxnSpPr>
          <p:nvPr/>
        </p:nvCxnSpPr>
        <p:spPr>
          <a:xfrm rot="155691" flipV="1">
            <a:off x="6832779" y="4225670"/>
            <a:ext cx="397809" cy="425329"/>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cxnSpLocks/>
          </p:cNvCxnSpPr>
          <p:nvPr/>
        </p:nvCxnSpPr>
        <p:spPr>
          <a:xfrm rot="155691" flipV="1">
            <a:off x="7674486" y="5067378"/>
            <a:ext cx="397809" cy="425329"/>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a:off x="7027226" y="4433876"/>
            <a:ext cx="850623" cy="850624"/>
          </a:xfrm>
          <a:prstGeom prst="ellipse">
            <a:avLst/>
          </a:prstGeom>
          <a:pattFill prst="ltUpDiag">
            <a:fgClr>
              <a:srgbClr val="1366B1"/>
            </a:fgClr>
            <a:bgClr>
              <a:srgbClr val="115A9F"/>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latin typeface="Segoe UI" panose="020B0502040204020203" pitchFamily="34" charset="0"/>
                <a:ea typeface="微软雅黑" panose="020B0503020204020204" pitchFamily="34" charset="-122"/>
                <a:cs typeface="+mn-ea"/>
                <a:sym typeface="Segoe UI" panose="020B0502040204020203" pitchFamily="34" charset="0"/>
              </a:rPr>
              <a:t>04</a:t>
            </a:r>
            <a:endParaRPr lang="zh-CN" altLang="en-US" sz="2800" dirty="0">
              <a:latin typeface="Segoe UI" panose="020B0502040204020203" pitchFamily="34" charset="0"/>
              <a:ea typeface="微软雅黑" panose="020B0503020204020204" pitchFamily="34" charset="-122"/>
              <a:cs typeface="+mn-ea"/>
              <a:sym typeface="Segoe UI" panose="020B0502040204020203" pitchFamily="34" charset="0"/>
            </a:endParaRPr>
          </a:p>
        </p:txBody>
      </p:sp>
      <p:pic>
        <p:nvPicPr>
          <p:cNvPr id="2" name="图片 1">
            <a:extLst>
              <a:ext uri="{FF2B5EF4-FFF2-40B4-BE49-F238E27FC236}">
                <a16:creationId xmlns:a16="http://schemas.microsoft.com/office/drawing/2014/main" id="{42BE10DB-37F3-41D7-AC71-EAFF978461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sp>
        <p:nvSpPr>
          <p:cNvPr id="45" name="文本框 44">
            <a:extLst>
              <a:ext uri="{FF2B5EF4-FFF2-40B4-BE49-F238E27FC236}">
                <a16:creationId xmlns:a16="http://schemas.microsoft.com/office/drawing/2014/main" id="{9C5DDD6E-A8F5-4F7B-ADA6-FACDAF551089}"/>
              </a:ext>
            </a:extLst>
          </p:cNvPr>
          <p:cNvSpPr txBox="1"/>
          <p:nvPr/>
        </p:nvSpPr>
        <p:spPr>
          <a:xfrm>
            <a:off x="8212792" y="5822170"/>
            <a:ext cx="1210588" cy="400110"/>
          </a:xfrm>
          <a:prstGeom prst="rect">
            <a:avLst/>
          </a:prstGeom>
          <a:noFill/>
        </p:spPr>
        <p:txBody>
          <a:bodyPr wrap="none" rtlCol="0">
            <a:spAutoFit/>
          </a:bodyPr>
          <a:lstStyle/>
          <a:p>
            <a:r>
              <a:rPr lang="zh-CN" altLang="en-US" sz="2000" dirty="0">
                <a:solidFill>
                  <a:srgbClr val="115A9F"/>
                </a:solidFill>
                <a:latin typeface="Segoe UI" panose="020B0502040204020203" pitchFamily="34" charset="0"/>
                <a:ea typeface="微软雅黑" panose="020B0503020204020204" pitchFamily="34" charset="-122"/>
                <a:sym typeface="Segoe UI" panose="020B0502040204020203" pitchFamily="34" charset="0"/>
              </a:rPr>
              <a:t>项目演示</a:t>
            </a:r>
          </a:p>
        </p:txBody>
      </p:sp>
      <p:cxnSp>
        <p:nvCxnSpPr>
          <p:cNvPr id="46" name="直接连接符 45">
            <a:extLst>
              <a:ext uri="{FF2B5EF4-FFF2-40B4-BE49-F238E27FC236}">
                <a16:creationId xmlns:a16="http://schemas.microsoft.com/office/drawing/2014/main" id="{D30CDC1D-06CD-47AF-AC33-80C475E5F82D}"/>
              </a:ext>
            </a:extLst>
          </p:cNvPr>
          <p:cNvCxnSpPr>
            <a:cxnSpLocks/>
          </p:cNvCxnSpPr>
          <p:nvPr/>
        </p:nvCxnSpPr>
        <p:spPr>
          <a:xfrm rot="155691" flipV="1">
            <a:off x="6832778" y="5477877"/>
            <a:ext cx="397809" cy="425329"/>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EB06BBA-6880-4CD1-A5C4-2721D864C886}"/>
              </a:ext>
            </a:extLst>
          </p:cNvPr>
          <p:cNvCxnSpPr>
            <a:cxnSpLocks/>
          </p:cNvCxnSpPr>
          <p:nvPr/>
        </p:nvCxnSpPr>
        <p:spPr>
          <a:xfrm rot="155691" flipV="1">
            <a:off x="7674485" y="6319585"/>
            <a:ext cx="397809" cy="425329"/>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1E14A30F-3F96-4F25-A1EB-B6ED138BDA72}"/>
              </a:ext>
            </a:extLst>
          </p:cNvPr>
          <p:cNvSpPr/>
          <p:nvPr/>
        </p:nvSpPr>
        <p:spPr>
          <a:xfrm>
            <a:off x="7027225" y="5686083"/>
            <a:ext cx="850623" cy="850624"/>
          </a:xfrm>
          <a:prstGeom prst="ellipse">
            <a:avLst/>
          </a:prstGeom>
          <a:pattFill prst="ltUpDiag">
            <a:fgClr>
              <a:srgbClr val="1366B1"/>
            </a:fgClr>
            <a:bgClr>
              <a:srgbClr val="115A9F"/>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latin typeface="Segoe UI" panose="020B0502040204020203" pitchFamily="34" charset="0"/>
                <a:ea typeface="微软雅黑" panose="020B0503020204020204" pitchFamily="34" charset="-122"/>
                <a:cs typeface="+mn-ea"/>
                <a:sym typeface="Segoe UI" panose="020B0502040204020203" pitchFamily="34" charset="0"/>
              </a:rPr>
              <a:t>05</a:t>
            </a:r>
            <a:endParaRPr lang="zh-CN" altLang="en-US" sz="2800" dirty="0">
              <a:latin typeface="Segoe UI" panose="020B0502040204020203" pitchFamily="34" charset="0"/>
              <a:ea typeface="微软雅黑" panose="020B0503020204020204" pitchFamily="34" charset="-122"/>
              <a:cs typeface="+mn-ea"/>
              <a:sym typeface="Segoe UI" panose="020B050204020402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37ECA4E-7865-486D-90CF-B1AB995CC0BF}"/>
              </a:ext>
            </a:extLst>
          </p:cNvPr>
          <p:cNvPicPr>
            <a:picLocks noChangeAspect="1"/>
          </p:cNvPicPr>
          <p:nvPr/>
        </p:nvPicPr>
        <p:blipFill>
          <a:blip r:embed="rId3"/>
          <a:stretch>
            <a:fillRect/>
          </a:stretch>
        </p:blipFill>
        <p:spPr>
          <a:xfrm>
            <a:off x="857107" y="1090221"/>
            <a:ext cx="6288110" cy="5080883"/>
          </a:xfrm>
          <a:prstGeom prst="rect">
            <a:avLst/>
          </a:prstGeom>
        </p:spPr>
      </p:pic>
      <p:sp>
        <p:nvSpPr>
          <p:cNvPr id="4" name="文本框 3">
            <a:extLst>
              <a:ext uri="{FF2B5EF4-FFF2-40B4-BE49-F238E27FC236}">
                <a16:creationId xmlns:a16="http://schemas.microsoft.com/office/drawing/2014/main" id="{8A05F0D4-B9A0-46C7-A4CB-FFF2DA1CCCEA}"/>
              </a:ext>
            </a:extLst>
          </p:cNvPr>
          <p:cNvSpPr txBox="1"/>
          <p:nvPr/>
        </p:nvSpPr>
        <p:spPr>
          <a:xfrm>
            <a:off x="7651783" y="2115058"/>
            <a:ext cx="4540217" cy="307777"/>
          </a:xfrm>
          <a:prstGeom prst="rect">
            <a:avLst/>
          </a:prstGeom>
          <a:noFill/>
        </p:spPr>
        <p:txBody>
          <a:bodyPr wrap="none" rtlCol="0">
            <a:spAutoFit/>
          </a:bodyPr>
          <a:lstStyle/>
          <a:p>
            <a:r>
              <a:rPr lang="en-US" altLang="zh-CN" sz="1400" b="1" dirty="0"/>
              <a:t>1)  </a:t>
            </a:r>
            <a:r>
              <a:rPr lang="zh-CN" altLang="en-US" sz="1400" b="1" dirty="0"/>
              <a:t>专业知识的实践应用 （数据库、</a:t>
            </a:r>
            <a:r>
              <a:rPr lang="en-US" altLang="zh-CN" sz="1400" b="1" dirty="0"/>
              <a:t>web</a:t>
            </a:r>
            <a:r>
              <a:rPr lang="zh-CN" altLang="en-US" sz="1400" b="1" dirty="0"/>
              <a:t>开发、界面等）</a:t>
            </a:r>
            <a:endParaRPr lang="en-US" altLang="zh-CN" sz="2000" b="1" dirty="0">
              <a:latin typeface="华文楷体" panose="02010600040101010101" pitchFamily="2" charset="-122"/>
              <a:ea typeface="华文楷体" panose="02010600040101010101" pitchFamily="2" charset="-122"/>
            </a:endParaRPr>
          </a:p>
        </p:txBody>
      </p:sp>
      <p:sp>
        <p:nvSpPr>
          <p:cNvPr id="6" name="文本框 5">
            <a:extLst>
              <a:ext uri="{FF2B5EF4-FFF2-40B4-BE49-F238E27FC236}">
                <a16:creationId xmlns:a16="http://schemas.microsoft.com/office/drawing/2014/main" id="{FA72CD63-03A0-4807-89C0-F42D6C27369C}"/>
              </a:ext>
            </a:extLst>
          </p:cNvPr>
          <p:cNvSpPr txBox="1"/>
          <p:nvPr/>
        </p:nvSpPr>
        <p:spPr>
          <a:xfrm>
            <a:off x="7657425" y="2862149"/>
            <a:ext cx="2247731" cy="307777"/>
          </a:xfrm>
          <a:prstGeom prst="rect">
            <a:avLst/>
          </a:prstGeom>
          <a:noFill/>
        </p:spPr>
        <p:txBody>
          <a:bodyPr wrap="none" rtlCol="0">
            <a:spAutoFit/>
          </a:bodyPr>
          <a:lstStyle/>
          <a:p>
            <a:r>
              <a:rPr lang="en-US" altLang="zh-CN" sz="1400" b="1" dirty="0"/>
              <a:t>2)  </a:t>
            </a:r>
            <a:r>
              <a:rPr lang="zh-CN" altLang="en-US" sz="1400" b="1" dirty="0"/>
              <a:t>项目开发整体架构理解 </a:t>
            </a:r>
            <a:endParaRPr lang="en-US" altLang="zh-CN" sz="1400" b="1" dirty="0"/>
          </a:p>
        </p:txBody>
      </p:sp>
      <p:sp>
        <p:nvSpPr>
          <p:cNvPr id="8" name="文本框 7">
            <a:extLst>
              <a:ext uri="{FF2B5EF4-FFF2-40B4-BE49-F238E27FC236}">
                <a16:creationId xmlns:a16="http://schemas.microsoft.com/office/drawing/2014/main" id="{90012697-19C0-4D7E-9797-BEF22D145399}"/>
              </a:ext>
            </a:extLst>
          </p:cNvPr>
          <p:cNvSpPr txBox="1"/>
          <p:nvPr/>
        </p:nvSpPr>
        <p:spPr>
          <a:xfrm>
            <a:off x="7657425" y="3609240"/>
            <a:ext cx="2670924" cy="307777"/>
          </a:xfrm>
          <a:prstGeom prst="rect">
            <a:avLst/>
          </a:prstGeom>
          <a:noFill/>
        </p:spPr>
        <p:txBody>
          <a:bodyPr wrap="none" rtlCol="0">
            <a:spAutoFit/>
          </a:bodyPr>
          <a:lstStyle/>
          <a:p>
            <a:r>
              <a:rPr lang="en-US" altLang="zh-CN" sz="1400" b="1" dirty="0"/>
              <a:t>3)  debug</a:t>
            </a:r>
            <a:r>
              <a:rPr lang="zh-CN" altLang="en-US" sz="1400" b="1" dirty="0"/>
              <a:t>能力、自学能力的提升</a:t>
            </a:r>
            <a:endParaRPr lang="en-US" altLang="zh-CN" sz="1400" b="1" dirty="0"/>
          </a:p>
        </p:txBody>
      </p:sp>
      <p:sp>
        <p:nvSpPr>
          <p:cNvPr id="10" name="文本框 9">
            <a:extLst>
              <a:ext uri="{FF2B5EF4-FFF2-40B4-BE49-F238E27FC236}">
                <a16:creationId xmlns:a16="http://schemas.microsoft.com/office/drawing/2014/main" id="{1B8BDC90-67EB-4192-B941-0330FE713E50}"/>
              </a:ext>
            </a:extLst>
          </p:cNvPr>
          <p:cNvSpPr txBox="1"/>
          <p:nvPr/>
        </p:nvSpPr>
        <p:spPr>
          <a:xfrm>
            <a:off x="7657425" y="4356331"/>
            <a:ext cx="2387192" cy="307777"/>
          </a:xfrm>
          <a:prstGeom prst="rect">
            <a:avLst/>
          </a:prstGeom>
          <a:noFill/>
        </p:spPr>
        <p:txBody>
          <a:bodyPr wrap="none" rtlCol="0">
            <a:spAutoFit/>
          </a:bodyPr>
          <a:lstStyle/>
          <a:p>
            <a:r>
              <a:rPr lang="en-US" altLang="zh-CN" sz="1400" b="1" dirty="0"/>
              <a:t>4)  </a:t>
            </a:r>
            <a:r>
              <a:rPr lang="zh-CN" altLang="en-US" sz="1400" b="1" dirty="0"/>
              <a:t>小组沟通交流协作的能力</a:t>
            </a:r>
            <a:endParaRPr lang="en-US" altLang="zh-CN" sz="1400" b="1" dirty="0"/>
          </a:p>
        </p:txBody>
      </p:sp>
    </p:spTree>
    <p:extLst>
      <p:ext uri="{BB962C8B-B14F-4D97-AF65-F5344CB8AC3E}">
        <p14:creationId xmlns:p14="http://schemas.microsoft.com/office/powerpoint/2010/main" val="4007886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4972961" y="3935374"/>
            <a:ext cx="1826141" cy="584775"/>
          </a:xfrm>
          <a:prstGeom prst="rect">
            <a:avLst/>
          </a:prstGeom>
          <a:noFill/>
        </p:spPr>
        <p:txBody>
          <a:bodyPr wrap="none" rtlCol="0">
            <a:spAutoFit/>
          </a:bodyPr>
          <a:lstStyle/>
          <a:p>
            <a:r>
              <a:rPr lang="zh-CN" altLang="en-US" sz="3200" dirty="0">
                <a:solidFill>
                  <a:srgbClr val="115A9F"/>
                </a:solidFill>
                <a:latin typeface="Segoe UI" panose="020B0502040204020203" pitchFamily="34" charset="0"/>
                <a:ea typeface="微软雅黑" panose="020B0503020204020204" pitchFamily="34" charset="-122"/>
                <a:sym typeface="Segoe UI" panose="020B0502040204020203" pitchFamily="34" charset="0"/>
              </a:rPr>
              <a:t>项目演示</a:t>
            </a:r>
          </a:p>
        </p:txBody>
      </p:sp>
      <p:cxnSp>
        <p:nvCxnSpPr>
          <p:cNvPr id="45" name="直接连接符 44"/>
          <p:cNvCxnSpPr/>
          <p:nvPr/>
        </p:nvCxnSpPr>
        <p:spPr>
          <a:xfrm rot="155691" flipV="1">
            <a:off x="5104463" y="1632459"/>
            <a:ext cx="633375" cy="677191"/>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55691" flipV="1">
            <a:off x="6444594" y="2972591"/>
            <a:ext cx="633375" cy="677191"/>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5414053" y="1963956"/>
            <a:ext cx="1354327" cy="1354328"/>
          </a:xfrm>
          <a:prstGeom prst="ellipse">
            <a:avLst/>
          </a:prstGeom>
          <a:pattFill prst="ltUpDiag">
            <a:fgClr>
              <a:srgbClr val="1366B1"/>
            </a:fgClr>
            <a:bgClr>
              <a:srgbClr val="115A9F"/>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latin typeface="Segoe UI" panose="020B0502040204020203" pitchFamily="34" charset="0"/>
                <a:ea typeface="微软雅黑" panose="020B0503020204020204" pitchFamily="34" charset="-122"/>
                <a:cs typeface="+mn-ea"/>
                <a:sym typeface="Segoe UI" panose="020B0502040204020203" pitchFamily="34" charset="0"/>
              </a:rPr>
              <a:t>05</a:t>
            </a: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3" name="椭圆 52"/>
          <p:cNvSpPr/>
          <p:nvPr/>
        </p:nvSpPr>
        <p:spPr>
          <a:xfrm>
            <a:off x="6400803" y="1943364"/>
            <a:ext cx="398145" cy="398146"/>
          </a:xfrm>
          <a:prstGeom prst="ellipse">
            <a:avLst/>
          </a:prstGeom>
          <a:pattFill prst="ltUpDiag">
            <a:fgClr>
              <a:srgbClr val="EBCB2D"/>
            </a:fgClr>
            <a:bgClr>
              <a:srgbClr val="E9C517"/>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pic>
        <p:nvPicPr>
          <p:cNvPr id="2" name="图片 1">
            <a:extLst>
              <a:ext uri="{FF2B5EF4-FFF2-40B4-BE49-F238E27FC236}">
                <a16:creationId xmlns:a16="http://schemas.microsoft.com/office/drawing/2014/main" id="{998A06CE-EC56-42CE-BB48-ACCDAE4AD7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spTree>
    <p:extLst>
      <p:ext uri="{BB962C8B-B14F-4D97-AF65-F5344CB8AC3E}">
        <p14:creationId xmlns:p14="http://schemas.microsoft.com/office/powerpoint/2010/main" val="4007323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682439" y="1580286"/>
            <a:ext cx="928013" cy="928013"/>
          </a:xfrm>
          <a:prstGeom prst="ellipse">
            <a:avLst/>
          </a:prstGeom>
          <a:solidFill>
            <a:srgbClr val="E9C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egoe UI" panose="020B0502040204020203" pitchFamily="34" charset="0"/>
              <a:ea typeface="微软雅黑" panose="020B0503020204020204" pitchFamily="34" charset="-122"/>
              <a:sym typeface="Segoe UI" panose="020B0502040204020203" pitchFamily="34" charset="0"/>
            </a:endParaRPr>
          </a:p>
        </p:txBody>
      </p:sp>
      <p:sp>
        <p:nvSpPr>
          <p:cNvPr id="12" name="文本框 11"/>
          <p:cNvSpPr txBox="1"/>
          <p:nvPr/>
        </p:nvSpPr>
        <p:spPr>
          <a:xfrm>
            <a:off x="3012282" y="1686351"/>
            <a:ext cx="3350597" cy="1323439"/>
          </a:xfrm>
          <a:prstGeom prst="rect">
            <a:avLst/>
          </a:prstGeom>
          <a:noFill/>
        </p:spPr>
        <p:txBody>
          <a:bodyPr wrap="none" rtlCol="0">
            <a:spAutoFit/>
          </a:bodyPr>
          <a:lstStyle/>
          <a:p>
            <a:r>
              <a:rPr lang="en-US" altLang="zh-CN" sz="8000" dirty="0">
                <a:solidFill>
                  <a:srgbClr val="115A9F"/>
                </a:solidFill>
                <a:latin typeface="Segoe UI" panose="020B0502040204020203" pitchFamily="34" charset="0"/>
                <a:ea typeface="微软雅黑" panose="020B0503020204020204" pitchFamily="34" charset="-122"/>
                <a:cs typeface="+mn-ea"/>
                <a:sym typeface="Segoe UI" panose="020B0502040204020203" pitchFamily="34" charset="0"/>
              </a:rPr>
              <a:t>Thanks</a:t>
            </a:r>
            <a:endParaRPr lang="zh-CN" altLang="en-US" sz="8000" dirty="0">
              <a:solidFill>
                <a:srgbClr val="115A9F"/>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grpSp>
        <p:nvGrpSpPr>
          <p:cNvPr id="21" name="组合 20"/>
          <p:cNvGrpSpPr/>
          <p:nvPr/>
        </p:nvGrpSpPr>
        <p:grpSpPr>
          <a:xfrm flipH="1" flipV="1">
            <a:off x="1107710" y="-104650"/>
            <a:ext cx="4124690" cy="2409858"/>
            <a:chOff x="6956124" y="4538630"/>
            <a:chExt cx="4124690" cy="2409858"/>
          </a:xfrm>
        </p:grpSpPr>
        <p:cxnSp>
          <p:nvCxnSpPr>
            <p:cNvPr id="22" name="直接连接符 21"/>
            <p:cNvCxnSpPr/>
            <p:nvPr/>
          </p:nvCxnSpPr>
          <p:spPr>
            <a:xfrm flipV="1">
              <a:off x="10553700" y="6336023"/>
              <a:ext cx="527114" cy="563581"/>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0829925" y="6688134"/>
              <a:ext cx="206285" cy="220556"/>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8191953" y="5194685"/>
              <a:ext cx="1589933" cy="1710940"/>
            </a:xfrm>
            <a:prstGeom prst="line">
              <a:avLst/>
            </a:prstGeom>
            <a:ln w="254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8797665" y="4538630"/>
              <a:ext cx="2239417" cy="2409858"/>
            </a:xfrm>
            <a:prstGeom prst="line">
              <a:avLst/>
            </a:prstGeom>
            <a:ln w="254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9483038" y="5633404"/>
              <a:ext cx="1182242" cy="1272221"/>
            </a:xfrm>
            <a:prstGeom prst="line">
              <a:avLst/>
            </a:prstGeom>
            <a:ln w="254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956124" y="6414442"/>
              <a:ext cx="427057" cy="456601"/>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227859" y="6223284"/>
              <a:ext cx="611660" cy="653974"/>
            </a:xfrm>
            <a:prstGeom prst="line">
              <a:avLst/>
            </a:prstGeom>
            <a:ln w="101600" cap="rnd" cmpd="sng">
              <a:solidFill>
                <a:srgbClr val="D8E4E9"/>
              </a:solidFill>
              <a:round/>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9ECC2007-D303-4A0B-BDE7-2E69EB5E67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sp>
        <p:nvSpPr>
          <p:cNvPr id="5" name="矩形: 圆角 4">
            <a:extLst>
              <a:ext uri="{FF2B5EF4-FFF2-40B4-BE49-F238E27FC236}">
                <a16:creationId xmlns:a16="http://schemas.microsoft.com/office/drawing/2014/main" id="{5FDFCB59-7F98-46DF-9110-4C78E90BE4F1}"/>
              </a:ext>
            </a:extLst>
          </p:cNvPr>
          <p:cNvSpPr/>
          <p:nvPr/>
        </p:nvSpPr>
        <p:spPr>
          <a:xfrm>
            <a:off x="4448629" y="3574096"/>
            <a:ext cx="3998685" cy="2950338"/>
          </a:xfrm>
          <a:prstGeom prst="roundRect">
            <a:avLst>
              <a:gd name="adj" fmla="val 6725"/>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0" name="表格 9">
            <a:extLst>
              <a:ext uri="{FF2B5EF4-FFF2-40B4-BE49-F238E27FC236}">
                <a16:creationId xmlns:a16="http://schemas.microsoft.com/office/drawing/2014/main" id="{B2DD8742-57B1-43E1-9792-26AA794E5E63}"/>
              </a:ext>
            </a:extLst>
          </p:cNvPr>
          <p:cNvGraphicFramePr>
            <a:graphicFrameLocks noGrp="1"/>
          </p:cNvGraphicFramePr>
          <p:nvPr>
            <p:extLst>
              <p:ext uri="{D42A27DB-BD31-4B8C-83A1-F6EECF244321}">
                <p14:modId xmlns:p14="http://schemas.microsoft.com/office/powerpoint/2010/main" val="3944937262"/>
              </p:ext>
            </p:extLst>
          </p:nvPr>
        </p:nvGraphicFramePr>
        <p:xfrm>
          <a:off x="4960665" y="3764558"/>
          <a:ext cx="3416320" cy="2642918"/>
        </p:xfrm>
        <a:graphic>
          <a:graphicData uri="http://schemas.openxmlformats.org/drawingml/2006/table">
            <a:tbl>
              <a:tblPr firstRow="1" firstCol="1" bandRow="1">
                <a:tableStyleId>{2D5ABB26-0587-4C30-8999-92F81FD0307C}</a:tableStyleId>
              </a:tblPr>
              <a:tblGrid>
                <a:gridCol w="1252512">
                  <a:extLst>
                    <a:ext uri="{9D8B030D-6E8A-4147-A177-3AD203B41FA5}">
                      <a16:colId xmlns:a16="http://schemas.microsoft.com/office/drawing/2014/main" val="1494865247"/>
                    </a:ext>
                  </a:extLst>
                </a:gridCol>
                <a:gridCol w="2163808">
                  <a:extLst>
                    <a:ext uri="{9D8B030D-6E8A-4147-A177-3AD203B41FA5}">
                      <a16:colId xmlns:a16="http://schemas.microsoft.com/office/drawing/2014/main" val="159465341"/>
                    </a:ext>
                  </a:extLst>
                </a:gridCol>
              </a:tblGrid>
              <a:tr h="69470">
                <a:tc>
                  <a:txBody>
                    <a:bodyPr/>
                    <a:lstStyle/>
                    <a:p>
                      <a:pPr algn="ctr"/>
                      <a:r>
                        <a:rPr lang="zh-CN" sz="1400" b="1" kern="0" dirty="0">
                          <a:effectLst/>
                        </a:rPr>
                        <a:t>学号</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b="1" kern="0" dirty="0">
                          <a:effectLst/>
                        </a:rPr>
                        <a:t>姓名</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86912123"/>
                  </a:ext>
                </a:extLst>
              </a:tr>
              <a:tr h="233776">
                <a:tc>
                  <a:txBody>
                    <a:bodyPr/>
                    <a:lstStyle/>
                    <a:p>
                      <a:pPr algn="ctr"/>
                      <a:r>
                        <a:rPr lang="en-US" sz="1400" kern="0" dirty="0">
                          <a:effectLst/>
                        </a:rPr>
                        <a:t>1850477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邓欣凌</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3918328"/>
                  </a:ext>
                </a:extLst>
              </a:tr>
              <a:tr h="233776">
                <a:tc>
                  <a:txBody>
                    <a:bodyPr/>
                    <a:lstStyle/>
                    <a:p>
                      <a:pPr algn="ctr"/>
                      <a:r>
                        <a:rPr lang="en-US" sz="1400" kern="0">
                          <a:effectLst/>
                        </a:rPr>
                        <a:t>1750226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陆昱珉</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3891164"/>
                  </a:ext>
                </a:extLst>
              </a:tr>
              <a:tr h="325574">
                <a:tc>
                  <a:txBody>
                    <a:bodyPr/>
                    <a:lstStyle/>
                    <a:p>
                      <a:pPr algn="ctr"/>
                      <a:r>
                        <a:rPr lang="en-US" sz="1400" kern="0">
                          <a:effectLst/>
                        </a:rPr>
                        <a:t>1850170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印昱炜</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5574867"/>
                  </a:ext>
                </a:extLst>
              </a:tr>
              <a:tr h="233776">
                <a:tc>
                  <a:txBody>
                    <a:bodyPr/>
                    <a:lstStyle/>
                    <a:p>
                      <a:pPr algn="ctr"/>
                      <a:r>
                        <a:rPr lang="en-US" sz="1400" kern="0">
                          <a:effectLst/>
                        </a:rPr>
                        <a:t>1850952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梁荣嘉</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9843939"/>
                  </a:ext>
                </a:extLst>
              </a:tr>
              <a:tr h="233776">
                <a:tc>
                  <a:txBody>
                    <a:bodyPr/>
                    <a:lstStyle/>
                    <a:p>
                      <a:pPr algn="ctr"/>
                      <a:r>
                        <a:rPr lang="en-US" sz="1400" kern="0">
                          <a:effectLst/>
                        </a:rPr>
                        <a:t>1851336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王心童</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73992704"/>
                  </a:ext>
                </a:extLst>
              </a:tr>
              <a:tr h="233776">
                <a:tc>
                  <a:txBody>
                    <a:bodyPr/>
                    <a:lstStyle/>
                    <a:p>
                      <a:pPr algn="ctr"/>
                      <a:r>
                        <a:rPr lang="en-US" sz="1400" kern="0">
                          <a:effectLst/>
                        </a:rPr>
                        <a:t>1852577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汪毕强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63076467"/>
                  </a:ext>
                </a:extLst>
              </a:tr>
              <a:tr h="233776">
                <a:tc>
                  <a:txBody>
                    <a:bodyPr/>
                    <a:lstStyle/>
                    <a:p>
                      <a:pPr algn="ctr"/>
                      <a:r>
                        <a:rPr lang="en-US" sz="1400" kern="0">
                          <a:effectLst/>
                        </a:rPr>
                        <a:t>1852641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章逸飞</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8539699"/>
                  </a:ext>
                </a:extLst>
              </a:tr>
              <a:tr h="233776">
                <a:tc>
                  <a:txBody>
                    <a:bodyPr/>
                    <a:lstStyle/>
                    <a:p>
                      <a:pPr algn="ctr"/>
                      <a:r>
                        <a:rPr lang="en-US" sz="1400" kern="0">
                          <a:effectLst/>
                        </a:rPr>
                        <a:t>1853562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梁正扬</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96712994"/>
                  </a:ext>
                </a:extLst>
              </a:tr>
              <a:tr h="233776">
                <a:tc>
                  <a:txBody>
                    <a:bodyPr/>
                    <a:lstStyle/>
                    <a:p>
                      <a:pPr algn="ctr"/>
                      <a:r>
                        <a:rPr lang="en-US" sz="1400" kern="0">
                          <a:effectLst/>
                        </a:rPr>
                        <a:t>1854036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吴</a:t>
                      </a:r>
                      <a:r>
                        <a:rPr lang="en-US" altLang="zh-CN" sz="1400" kern="0" dirty="0">
                          <a:effectLst/>
                        </a:rPr>
                        <a:t>  </a:t>
                      </a:r>
                      <a:r>
                        <a:rPr lang="zh-CN" sz="1400" kern="0" dirty="0">
                          <a:effectLst/>
                        </a:rPr>
                        <a:t>  越</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27087168"/>
                  </a:ext>
                </a:extLst>
              </a:tr>
              <a:tr h="233776">
                <a:tc>
                  <a:txBody>
                    <a:bodyPr/>
                    <a:lstStyle/>
                    <a:p>
                      <a:pPr algn="ctr"/>
                      <a:r>
                        <a:rPr lang="en-US" sz="1400" kern="0" dirty="0">
                          <a:effectLst/>
                        </a:rPr>
                        <a:t>1854039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胡 </a:t>
                      </a:r>
                      <a:r>
                        <a:rPr lang="en-US" altLang="zh-CN" sz="1400" kern="0" dirty="0">
                          <a:effectLst/>
                        </a:rPr>
                        <a:t>  </a:t>
                      </a:r>
                      <a:r>
                        <a:rPr lang="zh-CN" sz="1400" kern="0" dirty="0">
                          <a:effectLst/>
                        </a:rPr>
                        <a:t> 冲</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11702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5178145" y="3988475"/>
            <a:ext cx="1826141" cy="584775"/>
          </a:xfrm>
          <a:prstGeom prst="rect">
            <a:avLst/>
          </a:prstGeom>
          <a:noFill/>
        </p:spPr>
        <p:txBody>
          <a:bodyPr wrap="none" rtlCol="0">
            <a:spAutoFit/>
          </a:bodyPr>
          <a:lstStyle/>
          <a:p>
            <a:r>
              <a:rPr lang="zh-CN" altLang="en-US" sz="3200" dirty="0">
                <a:solidFill>
                  <a:srgbClr val="115A9F"/>
                </a:solidFill>
                <a:latin typeface="Segoe UI" panose="020B0502040204020203" pitchFamily="34" charset="0"/>
                <a:ea typeface="微软雅黑" panose="020B0503020204020204" pitchFamily="34" charset="-122"/>
                <a:sym typeface="Segoe UI" panose="020B0502040204020203" pitchFamily="34" charset="0"/>
              </a:rPr>
              <a:t>项目简介</a:t>
            </a:r>
          </a:p>
        </p:txBody>
      </p:sp>
      <p:cxnSp>
        <p:nvCxnSpPr>
          <p:cNvPr id="45" name="直接连接符 44"/>
          <p:cNvCxnSpPr/>
          <p:nvPr/>
        </p:nvCxnSpPr>
        <p:spPr>
          <a:xfrm rot="155691" flipV="1">
            <a:off x="5104463" y="1632459"/>
            <a:ext cx="633375" cy="677191"/>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55691" flipV="1">
            <a:off x="6444594" y="2972591"/>
            <a:ext cx="633375" cy="677191"/>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5414053" y="1963956"/>
            <a:ext cx="1354327" cy="1354328"/>
          </a:xfrm>
          <a:prstGeom prst="ellipse">
            <a:avLst/>
          </a:prstGeom>
          <a:pattFill prst="ltUpDiag">
            <a:fgClr>
              <a:srgbClr val="1366B1"/>
            </a:fgClr>
            <a:bgClr>
              <a:srgbClr val="115A9F"/>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latin typeface="Segoe UI" panose="020B0502040204020203" pitchFamily="34" charset="0"/>
                <a:ea typeface="微软雅黑" panose="020B0503020204020204" pitchFamily="34" charset="-122"/>
                <a:cs typeface="+mn-ea"/>
                <a:sym typeface="Segoe UI" panose="020B0502040204020203" pitchFamily="34" charset="0"/>
              </a:rPr>
              <a:t>01</a:t>
            </a: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3" name="椭圆 52"/>
          <p:cNvSpPr/>
          <p:nvPr/>
        </p:nvSpPr>
        <p:spPr>
          <a:xfrm>
            <a:off x="6400803" y="1943364"/>
            <a:ext cx="398145" cy="398146"/>
          </a:xfrm>
          <a:prstGeom prst="ellipse">
            <a:avLst/>
          </a:prstGeom>
          <a:pattFill prst="ltUpDiag">
            <a:fgClr>
              <a:srgbClr val="EBCB2D"/>
            </a:fgClr>
            <a:bgClr>
              <a:srgbClr val="E9C517"/>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pic>
        <p:nvPicPr>
          <p:cNvPr id="2" name="图片 1">
            <a:extLst>
              <a:ext uri="{FF2B5EF4-FFF2-40B4-BE49-F238E27FC236}">
                <a16:creationId xmlns:a16="http://schemas.microsoft.com/office/drawing/2014/main" id="{E2C7B55C-FC5F-4DBC-8A07-8E699B953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p:cNvSpPr/>
          <p:nvPr/>
        </p:nvSpPr>
        <p:spPr>
          <a:xfrm>
            <a:off x="6717677" y="1138088"/>
            <a:ext cx="398145" cy="398146"/>
          </a:xfrm>
          <a:prstGeom prst="ellipse">
            <a:avLst/>
          </a:prstGeom>
          <a:pattFill prst="ltUpDiag">
            <a:fgClr>
              <a:srgbClr val="EBCB2D"/>
            </a:fgClr>
            <a:bgClr>
              <a:srgbClr val="E9C517"/>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8" name="文本框 27"/>
          <p:cNvSpPr txBox="1"/>
          <p:nvPr/>
        </p:nvSpPr>
        <p:spPr>
          <a:xfrm>
            <a:off x="612221" y="460937"/>
            <a:ext cx="6284093" cy="769441"/>
          </a:xfrm>
          <a:prstGeom prst="rect">
            <a:avLst/>
          </a:prstGeom>
          <a:noFill/>
        </p:spPr>
        <p:txBody>
          <a:bodyPr wrap="none" rtlCol="0">
            <a:spAutoFit/>
          </a:bodyPr>
          <a:lstStyle/>
          <a:p>
            <a:r>
              <a:rPr lang="en-US" altLang="zh-CN" sz="4400" dirty="0">
                <a:solidFill>
                  <a:srgbClr val="115A9F"/>
                </a:solidFill>
                <a:latin typeface="Lucida Handwriting" panose="03010101010101010101" pitchFamily="66" charset="0"/>
                <a:ea typeface="微软雅黑" panose="020B0503020204020204" pitchFamily="34" charset="-122"/>
                <a:cs typeface="+mn-ea"/>
                <a:sym typeface="Segoe UI" panose="020B0502040204020203" pitchFamily="34" charset="0"/>
              </a:rPr>
              <a:t>Temperature </a:t>
            </a:r>
            <a:r>
              <a:rPr lang="zh-CN" altLang="en-US" sz="3600" dirty="0">
                <a:solidFill>
                  <a:srgbClr val="115A9F"/>
                </a:solidFill>
                <a:latin typeface="幼圆" panose="02010509060101010101" pitchFamily="49" charset="-122"/>
                <a:ea typeface="幼圆" panose="02010509060101010101" pitchFamily="49" charset="-122"/>
                <a:cs typeface="+mn-ea"/>
                <a:sym typeface="Segoe UI" panose="020B0502040204020203" pitchFamily="34" charset="0"/>
              </a:rPr>
              <a:t>博客系统</a:t>
            </a:r>
            <a:endParaRPr lang="zh-CN" altLang="en-US" sz="4400" dirty="0">
              <a:solidFill>
                <a:srgbClr val="115A9F"/>
              </a:solidFill>
              <a:latin typeface="幼圆" panose="02010509060101010101" pitchFamily="49" charset="-122"/>
              <a:ea typeface="幼圆" panose="02010509060101010101" pitchFamily="49" charset="-122"/>
              <a:cs typeface="+mn-ea"/>
              <a:sym typeface="Segoe UI" panose="020B0502040204020203" pitchFamily="34" charset="0"/>
            </a:endParaRPr>
          </a:p>
        </p:txBody>
      </p:sp>
      <p:sp>
        <p:nvSpPr>
          <p:cNvPr id="5" name="文本框 4">
            <a:extLst>
              <a:ext uri="{FF2B5EF4-FFF2-40B4-BE49-F238E27FC236}">
                <a16:creationId xmlns:a16="http://schemas.microsoft.com/office/drawing/2014/main" id="{6E709074-A0FD-4B56-AC83-6CD7F7AD9465}"/>
              </a:ext>
            </a:extLst>
          </p:cNvPr>
          <p:cNvSpPr txBox="1"/>
          <p:nvPr/>
        </p:nvSpPr>
        <p:spPr>
          <a:xfrm>
            <a:off x="8444562" y="1562437"/>
            <a:ext cx="3202360" cy="3970318"/>
          </a:xfrm>
          <a:prstGeom prst="rect">
            <a:avLst/>
          </a:prstGeom>
          <a:noFill/>
        </p:spPr>
        <p:txBody>
          <a:bodyPr wrap="square" rtlCol="0">
            <a:spAutoFit/>
          </a:bodyPr>
          <a:lstStyle/>
          <a:p>
            <a:pPr indent="266700" algn="just"/>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互联网时代，各种信息交流平台的存在，让更大的沟通范围成为可能。</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我们想创建一个博客网站</a:t>
            </a:r>
            <a:r>
              <a:rPr lang="zh-CN" altLang="en-US" sz="1800" kern="100" dirty="0">
                <a:effectLst/>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ü"/>
            </a:pP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分享工作、生活</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ü"/>
            </a:pP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寻求帮助或答疑解惑</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ü"/>
            </a:pP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记录生活点滴</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网络本身冰冷枯燥，希望</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能</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用善意的语言，融洽的交流去赋予它温度。</a:t>
            </a:r>
          </a:p>
        </p:txBody>
      </p:sp>
      <p:sp>
        <p:nvSpPr>
          <p:cNvPr id="3" name="矩形: 圆角 2">
            <a:extLst>
              <a:ext uri="{FF2B5EF4-FFF2-40B4-BE49-F238E27FC236}">
                <a16:creationId xmlns:a16="http://schemas.microsoft.com/office/drawing/2014/main" id="{A79CDE8D-90D6-44D5-BCDE-297B6CB11822}"/>
              </a:ext>
            </a:extLst>
          </p:cNvPr>
          <p:cNvSpPr/>
          <p:nvPr/>
        </p:nvSpPr>
        <p:spPr>
          <a:xfrm>
            <a:off x="8444561" y="1230378"/>
            <a:ext cx="3290239" cy="4779754"/>
          </a:xfrm>
          <a:prstGeom prst="roundRect">
            <a:avLst>
              <a:gd name="adj" fmla="val 6725"/>
            </a:avLst>
          </a:prstGeom>
          <a:solidFill>
            <a:srgbClr val="5B9BD5">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2291F311-622C-4709-9AB5-F6B216AF6E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pic>
        <p:nvPicPr>
          <p:cNvPr id="2" name="图片 1">
            <a:extLst>
              <a:ext uri="{FF2B5EF4-FFF2-40B4-BE49-F238E27FC236}">
                <a16:creationId xmlns:a16="http://schemas.microsoft.com/office/drawing/2014/main" id="{82E574DC-A84D-44F7-8C85-ADE174C63367}"/>
              </a:ext>
            </a:extLst>
          </p:cNvPr>
          <p:cNvPicPr>
            <a:picLocks noChangeAspect="1"/>
          </p:cNvPicPr>
          <p:nvPr/>
        </p:nvPicPr>
        <p:blipFill rotWithShape="1">
          <a:blip r:embed="rId4"/>
          <a:srcRect r="2945"/>
          <a:stretch/>
        </p:blipFill>
        <p:spPr>
          <a:xfrm>
            <a:off x="209635" y="1690447"/>
            <a:ext cx="4057334" cy="4427877"/>
          </a:xfrm>
          <a:prstGeom prst="rect">
            <a:avLst/>
          </a:prstGeom>
        </p:spPr>
      </p:pic>
      <p:pic>
        <p:nvPicPr>
          <p:cNvPr id="6" name="图片 5">
            <a:extLst>
              <a:ext uri="{FF2B5EF4-FFF2-40B4-BE49-F238E27FC236}">
                <a16:creationId xmlns:a16="http://schemas.microsoft.com/office/drawing/2014/main" id="{F4B07D9F-38A3-4BD2-AFAD-89850E2FC9BD}"/>
              </a:ext>
            </a:extLst>
          </p:cNvPr>
          <p:cNvPicPr>
            <a:picLocks noChangeAspect="1"/>
          </p:cNvPicPr>
          <p:nvPr/>
        </p:nvPicPr>
        <p:blipFill rotWithShape="1">
          <a:blip r:embed="rId5"/>
          <a:srcRect r="2945"/>
          <a:stretch/>
        </p:blipFill>
        <p:spPr>
          <a:xfrm>
            <a:off x="4378900" y="1907529"/>
            <a:ext cx="3859056" cy="4211491"/>
          </a:xfrm>
          <a:prstGeom prst="rect">
            <a:avLst/>
          </a:prstGeom>
        </p:spPr>
      </p:pic>
    </p:spTree>
    <p:extLst>
      <p:ext uri="{BB962C8B-B14F-4D97-AF65-F5344CB8AC3E}">
        <p14:creationId xmlns:p14="http://schemas.microsoft.com/office/powerpoint/2010/main" val="257181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p:cNvSpPr/>
          <p:nvPr/>
        </p:nvSpPr>
        <p:spPr>
          <a:xfrm>
            <a:off x="6717677" y="1138088"/>
            <a:ext cx="398145" cy="398146"/>
          </a:xfrm>
          <a:prstGeom prst="ellipse">
            <a:avLst/>
          </a:prstGeom>
          <a:pattFill prst="ltUpDiag">
            <a:fgClr>
              <a:srgbClr val="EBCB2D"/>
            </a:fgClr>
            <a:bgClr>
              <a:srgbClr val="E9C517"/>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8" name="文本框 27"/>
          <p:cNvSpPr txBox="1"/>
          <p:nvPr/>
        </p:nvSpPr>
        <p:spPr>
          <a:xfrm>
            <a:off x="580051" y="300412"/>
            <a:ext cx="2236510" cy="707886"/>
          </a:xfrm>
          <a:prstGeom prst="rect">
            <a:avLst/>
          </a:prstGeom>
          <a:noFill/>
        </p:spPr>
        <p:txBody>
          <a:bodyPr wrap="none" rtlCol="0">
            <a:spAutoFit/>
          </a:bodyPr>
          <a:lstStyle/>
          <a:p>
            <a:r>
              <a:rPr lang="zh-CN" altLang="en-US" sz="4000" dirty="0">
                <a:solidFill>
                  <a:srgbClr val="115A9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Segoe UI" panose="020B0502040204020203" pitchFamily="34" charset="0"/>
              </a:rPr>
              <a:t>主要功能</a:t>
            </a:r>
          </a:p>
        </p:txBody>
      </p:sp>
      <p:graphicFrame>
        <p:nvGraphicFramePr>
          <p:cNvPr id="2" name="表格 1">
            <a:extLst>
              <a:ext uri="{FF2B5EF4-FFF2-40B4-BE49-F238E27FC236}">
                <a16:creationId xmlns:a16="http://schemas.microsoft.com/office/drawing/2014/main" id="{772B89C3-6631-43BB-867B-FA8314982153}"/>
              </a:ext>
            </a:extLst>
          </p:cNvPr>
          <p:cNvGraphicFramePr>
            <a:graphicFrameLocks noGrp="1"/>
          </p:cNvGraphicFramePr>
          <p:nvPr>
            <p:extLst>
              <p:ext uri="{D42A27DB-BD31-4B8C-83A1-F6EECF244321}">
                <p14:modId xmlns:p14="http://schemas.microsoft.com/office/powerpoint/2010/main" val="3450308611"/>
              </p:ext>
            </p:extLst>
          </p:nvPr>
        </p:nvGraphicFramePr>
        <p:xfrm>
          <a:off x="542990" y="2186467"/>
          <a:ext cx="11446934" cy="3420533"/>
        </p:xfrm>
        <a:graphic>
          <a:graphicData uri="http://schemas.openxmlformats.org/drawingml/2006/table">
            <a:tbl>
              <a:tblPr>
                <a:tableStyleId>{5C22544A-7EE6-4342-B048-85BDC9FD1C3A}</a:tableStyleId>
              </a:tblPr>
              <a:tblGrid>
                <a:gridCol w="1975556">
                  <a:extLst>
                    <a:ext uri="{9D8B030D-6E8A-4147-A177-3AD203B41FA5}">
                      <a16:colId xmlns:a16="http://schemas.microsoft.com/office/drawing/2014/main" val="2813087972"/>
                    </a:ext>
                  </a:extLst>
                </a:gridCol>
                <a:gridCol w="1998133">
                  <a:extLst>
                    <a:ext uri="{9D8B030D-6E8A-4147-A177-3AD203B41FA5}">
                      <a16:colId xmlns:a16="http://schemas.microsoft.com/office/drawing/2014/main" val="136758753"/>
                    </a:ext>
                  </a:extLst>
                </a:gridCol>
                <a:gridCol w="2269067">
                  <a:extLst>
                    <a:ext uri="{9D8B030D-6E8A-4147-A177-3AD203B41FA5}">
                      <a16:colId xmlns:a16="http://schemas.microsoft.com/office/drawing/2014/main" val="458975163"/>
                    </a:ext>
                  </a:extLst>
                </a:gridCol>
                <a:gridCol w="2476925">
                  <a:extLst>
                    <a:ext uri="{9D8B030D-6E8A-4147-A177-3AD203B41FA5}">
                      <a16:colId xmlns:a16="http://schemas.microsoft.com/office/drawing/2014/main" val="1377591000"/>
                    </a:ext>
                  </a:extLst>
                </a:gridCol>
                <a:gridCol w="2727253">
                  <a:extLst>
                    <a:ext uri="{9D8B030D-6E8A-4147-A177-3AD203B41FA5}">
                      <a16:colId xmlns:a16="http://schemas.microsoft.com/office/drawing/2014/main" val="2550039435"/>
                    </a:ext>
                  </a:extLst>
                </a:gridCol>
              </a:tblGrid>
              <a:tr h="592760">
                <a:tc>
                  <a:txBody>
                    <a:bodyPr/>
                    <a:lstStyle/>
                    <a:p>
                      <a:pPr algn="ctr" fontAlgn="t"/>
                      <a:r>
                        <a:rPr lang="zh-CN" altLang="en-US" sz="2000" b="0" u="none" strike="noStrike" dirty="0">
                          <a:solidFill>
                            <a:schemeClr val="accent5">
                              <a:lumMod val="75000"/>
                            </a:schemeClr>
                          </a:solidFill>
                          <a:effectLst/>
                          <a:latin typeface="黑体" panose="02010609060101010101" pitchFamily="49" charset="-122"/>
                          <a:ea typeface="黑体" panose="02010609060101010101" pitchFamily="49" charset="-122"/>
                        </a:rPr>
                        <a:t>个人账户和首页</a:t>
                      </a:r>
                      <a:endParaRPr lang="zh-CN" altLang="en-US" sz="2000" b="0" i="0" u="none" strike="noStrike" dirty="0">
                        <a:solidFill>
                          <a:schemeClr val="accent5">
                            <a:lumMod val="75000"/>
                          </a:schemeClr>
                        </a:solidFill>
                        <a:effectLst/>
                        <a:latin typeface="黑体" panose="02010609060101010101" pitchFamily="49" charset="-122"/>
                        <a:ea typeface="黑体" panose="02010609060101010101" pitchFamily="49" charset="-122"/>
                      </a:endParaRPr>
                    </a:p>
                  </a:txBody>
                  <a:tcPr marL="9525" marR="9525" marT="9525"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t"/>
                      <a:r>
                        <a:rPr lang="zh-CN" altLang="en-US" sz="2000" b="0" u="none" strike="noStrike" dirty="0">
                          <a:solidFill>
                            <a:schemeClr val="accent5">
                              <a:lumMod val="75000"/>
                            </a:schemeClr>
                          </a:solidFill>
                          <a:effectLst/>
                          <a:latin typeface="黑体" panose="02010609060101010101" pitchFamily="49" charset="-122"/>
                          <a:ea typeface="黑体" panose="02010609060101010101" pitchFamily="49" charset="-122"/>
                        </a:rPr>
                        <a:t>收藏夹</a:t>
                      </a:r>
                      <a:endParaRPr lang="zh-CN" altLang="en-US" sz="2000" b="0" i="0" u="none" strike="noStrike" dirty="0">
                        <a:solidFill>
                          <a:schemeClr val="accent5">
                            <a:lumMod val="75000"/>
                          </a:schemeClr>
                        </a:solidFill>
                        <a:effectLst/>
                        <a:latin typeface="黑体" panose="02010609060101010101" pitchFamily="49" charset="-122"/>
                        <a:ea typeface="黑体" panose="02010609060101010101" pitchFamily="49" charset="-122"/>
                      </a:endParaRPr>
                    </a:p>
                  </a:txBody>
                  <a:tcPr marL="9525" marR="9525" marT="9525"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t"/>
                      <a:r>
                        <a:rPr lang="zh-CN" altLang="en-US" sz="2000" b="0" u="none" strike="noStrike" dirty="0">
                          <a:solidFill>
                            <a:schemeClr val="accent5">
                              <a:lumMod val="75000"/>
                            </a:schemeClr>
                          </a:solidFill>
                          <a:effectLst/>
                          <a:latin typeface="黑体" panose="02010609060101010101" pitchFamily="49" charset="-122"/>
                          <a:ea typeface="黑体" panose="02010609060101010101" pitchFamily="49" charset="-122"/>
                        </a:rPr>
                        <a:t>文章</a:t>
                      </a:r>
                      <a:endParaRPr lang="zh-CN" altLang="en-US" sz="2000" b="0" i="0" u="none" strike="noStrike" dirty="0">
                        <a:solidFill>
                          <a:schemeClr val="accent5">
                            <a:lumMod val="75000"/>
                          </a:schemeClr>
                        </a:solidFill>
                        <a:effectLst/>
                        <a:latin typeface="黑体" panose="02010609060101010101" pitchFamily="49" charset="-122"/>
                        <a:ea typeface="黑体" panose="02010609060101010101" pitchFamily="49" charset="-122"/>
                      </a:endParaRPr>
                    </a:p>
                  </a:txBody>
                  <a:tcPr marL="9525" marR="9525" marT="9525"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t"/>
                      <a:r>
                        <a:rPr lang="zh-CN" altLang="en-US" sz="2000" b="0" u="none" strike="noStrike" dirty="0">
                          <a:solidFill>
                            <a:schemeClr val="accent5">
                              <a:lumMod val="75000"/>
                            </a:schemeClr>
                          </a:solidFill>
                          <a:effectLst/>
                          <a:latin typeface="黑体" panose="02010609060101010101" pitchFamily="49" charset="-122"/>
                          <a:ea typeface="黑体" panose="02010609060101010101" pitchFamily="49" charset="-122"/>
                        </a:rPr>
                        <a:t>话题</a:t>
                      </a:r>
                      <a:endParaRPr lang="zh-CN" altLang="en-US" sz="2000" b="0" i="0" u="none" strike="noStrike" dirty="0">
                        <a:solidFill>
                          <a:schemeClr val="accent5">
                            <a:lumMod val="75000"/>
                          </a:schemeClr>
                        </a:solidFill>
                        <a:effectLst/>
                        <a:latin typeface="黑体" panose="02010609060101010101" pitchFamily="49" charset="-122"/>
                        <a:ea typeface="黑体" panose="02010609060101010101" pitchFamily="49" charset="-122"/>
                      </a:endParaRPr>
                    </a:p>
                  </a:txBody>
                  <a:tcPr marL="9525" marR="9525" marT="9525"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t"/>
                      <a:r>
                        <a:rPr lang="zh-CN" altLang="en-US" sz="2000" b="0" u="none" strike="noStrike" dirty="0">
                          <a:solidFill>
                            <a:schemeClr val="accent5">
                              <a:lumMod val="75000"/>
                            </a:schemeClr>
                          </a:solidFill>
                          <a:effectLst/>
                          <a:latin typeface="黑体" panose="02010609060101010101" pitchFamily="49" charset="-122"/>
                          <a:ea typeface="黑体" panose="02010609060101010101" pitchFamily="49" charset="-122"/>
                        </a:rPr>
                        <a:t>相册</a:t>
                      </a:r>
                      <a:endParaRPr lang="zh-CN" altLang="en-US" sz="2000" b="0" i="0" u="none" strike="noStrike" dirty="0">
                        <a:solidFill>
                          <a:schemeClr val="accent5">
                            <a:lumMod val="75000"/>
                          </a:schemeClr>
                        </a:solidFill>
                        <a:effectLst/>
                        <a:latin typeface="黑体" panose="02010609060101010101" pitchFamily="49" charset="-122"/>
                        <a:ea typeface="黑体" panose="02010609060101010101" pitchFamily="49" charset="-122"/>
                      </a:endParaRPr>
                    </a:p>
                  </a:txBody>
                  <a:tcPr marL="9525" marR="9525" marT="9525"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875888533"/>
                  </a:ext>
                </a:extLst>
              </a:tr>
              <a:tr h="581285">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账号注册登录</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增删改文章收藏夹</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增、删、改、浏览文章</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增、删、改、浏览话题</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添加、删除个人相册、相片</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47305700"/>
                  </a:ext>
                </a:extLst>
              </a:tr>
              <a:tr h="587022">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个人资料修改、查看</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浏览文章收藏夹</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检索文章</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a:effectLst/>
                          <a:latin typeface="华文楷体" panose="02010600040101010101" pitchFamily="2" charset="-122"/>
                          <a:ea typeface="华文楷体" panose="02010600040101010101" pitchFamily="2" charset="-122"/>
                        </a:rPr>
                        <a:t>检索话题</a:t>
                      </a:r>
                      <a:endParaRPr lang="zh-CN" altLang="en-US" sz="1600" b="0" i="0" u="none" strike="noStrike">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a:effectLst/>
                          <a:latin typeface="华文楷体" panose="02010600040101010101" pitchFamily="2" charset="-122"/>
                          <a:ea typeface="华文楷体" panose="02010600040101010101" pitchFamily="2" charset="-122"/>
                        </a:rPr>
                        <a:t>浏览相册、相片</a:t>
                      </a:r>
                      <a:endParaRPr lang="zh-CN" altLang="en-US" sz="1600" b="0" i="0" u="none" strike="noStrike">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81077727"/>
                  </a:ext>
                </a:extLst>
              </a:tr>
              <a:tr h="598311">
                <a:tc>
                  <a:txBody>
                    <a:bodyPr/>
                    <a:lstStyle/>
                    <a:p>
                      <a:pPr algn="ctr" fontAlgn="b"/>
                      <a:r>
                        <a:rPr lang="zh-CN" altLang="en-US" sz="1600" b="0" u="none" strike="noStrike">
                          <a:effectLst/>
                          <a:latin typeface="华文楷体" panose="02010600040101010101" pitchFamily="2" charset="-122"/>
                          <a:ea typeface="华文楷体" panose="02010600040101010101" pitchFamily="2" charset="-122"/>
                        </a:rPr>
                        <a:t>浏览个人首页</a:t>
                      </a:r>
                      <a:endParaRPr lang="zh-CN" altLang="en-US" sz="1600" b="0" i="0" u="none" strike="noStrike">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增删改话题收藏夹</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点赞、收藏文章</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点赞话题回答</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点赞相片</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843562165"/>
                  </a:ext>
                </a:extLst>
              </a:tr>
              <a:tr h="564445">
                <a:tc>
                  <a:txBody>
                    <a:bodyPr/>
                    <a:lstStyle/>
                    <a:p>
                      <a:pPr algn="ctr" fontAlgn="b"/>
                      <a:r>
                        <a:rPr lang="zh-CN" altLang="en-US" sz="1600" b="0" u="none" strike="noStrike">
                          <a:effectLst/>
                          <a:latin typeface="华文楷体" panose="02010600040101010101" pitchFamily="2" charset="-122"/>
                          <a:ea typeface="华文楷体" panose="02010600040101010101" pitchFamily="2" charset="-122"/>
                        </a:rPr>
                        <a:t>浏览首页</a:t>
                      </a:r>
                      <a:endParaRPr lang="zh-CN" altLang="en-US" sz="1600" b="0" i="0" u="none" strike="noStrike">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浏览话题收藏夹</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管理文章评论</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管理话题回答、回复</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管理相片评论</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99940565"/>
                  </a:ext>
                </a:extLst>
              </a:tr>
              <a:tr h="496710">
                <a:tc>
                  <a:txBody>
                    <a:bodyPr/>
                    <a:lstStyle/>
                    <a:p>
                      <a:pPr algn="ctr" fontAlgn="b"/>
                      <a:r>
                        <a:rPr lang="zh-CN" altLang="en-US" sz="1600" b="0" u="none" strike="noStrike">
                          <a:effectLst/>
                          <a:latin typeface="华文楷体" panose="02010600040101010101" pitchFamily="2" charset="-122"/>
                          <a:ea typeface="华文楷体" panose="02010600040101010101" pitchFamily="2" charset="-122"/>
                        </a:rPr>
                        <a:t>管理分区</a:t>
                      </a:r>
                      <a:endParaRPr lang="zh-CN" altLang="en-US" sz="1600" b="0" i="0" u="none" strike="noStrike">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管理热门文章</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zh-CN" altLang="en-US" sz="1600" b="0" u="none" strike="noStrike" dirty="0">
                          <a:effectLst/>
                          <a:latin typeface="华文楷体" panose="02010600040101010101" pitchFamily="2" charset="-122"/>
                          <a:ea typeface="华文楷体" panose="02010600040101010101" pitchFamily="2" charset="-122"/>
                        </a:rPr>
                        <a:t>管理热门话题</a:t>
                      </a:r>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endParaRPr lang="zh-CN" altLang="en-US" sz="16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873265595"/>
                  </a:ext>
                </a:extLst>
              </a:tr>
            </a:tbl>
          </a:graphicData>
        </a:graphic>
      </p:graphicFrame>
      <p:pic>
        <p:nvPicPr>
          <p:cNvPr id="4" name="图片 3">
            <a:extLst>
              <a:ext uri="{FF2B5EF4-FFF2-40B4-BE49-F238E27FC236}">
                <a16:creationId xmlns:a16="http://schemas.microsoft.com/office/drawing/2014/main" id="{A7D10E43-F5DF-48C8-89DB-8DD1BDF07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sp>
        <p:nvSpPr>
          <p:cNvPr id="3" name="矩形 2">
            <a:extLst>
              <a:ext uri="{FF2B5EF4-FFF2-40B4-BE49-F238E27FC236}">
                <a16:creationId xmlns:a16="http://schemas.microsoft.com/office/drawing/2014/main" id="{2A15497E-8089-4219-9FAB-D99BFF8FF542}"/>
              </a:ext>
            </a:extLst>
          </p:cNvPr>
          <p:cNvSpPr/>
          <p:nvPr/>
        </p:nvSpPr>
        <p:spPr>
          <a:xfrm>
            <a:off x="9334124" y="1428085"/>
            <a:ext cx="2281394" cy="584775"/>
          </a:xfrm>
          <a:prstGeom prst="rect">
            <a:avLst/>
          </a:prstGeom>
          <a:noFill/>
        </p:spPr>
        <p:txBody>
          <a:bodyPr wrap="none" lIns="91440" tIns="45720" rIns="91440" bIns="45720">
            <a:spAutoFit/>
          </a:bodyPr>
          <a:lstStyle/>
          <a:p>
            <a:pPr algn="ctr"/>
            <a:r>
              <a:rPr lang="en-US" altLang="zh-CN" sz="3200" dirty="0">
                <a:ln w="0"/>
                <a:solidFill>
                  <a:schemeClr val="accent5">
                    <a:lumMod val="75000"/>
                  </a:schemeClr>
                </a:solidFill>
                <a:effectLst>
                  <a:outerShdw blurRad="38100" dist="25400" dir="5400000" algn="ctr" rotWithShape="0">
                    <a:srgbClr val="6E747A">
                      <a:alpha val="43000"/>
                    </a:srgbClr>
                  </a:outerShdw>
                </a:effectLst>
              </a:rPr>
              <a:t>5 </a:t>
            </a:r>
            <a:r>
              <a:rPr lang="zh-CN" altLang="en-US" sz="2800" dirty="0">
                <a:ln w="0"/>
                <a:solidFill>
                  <a:schemeClr val="accent5">
                    <a:lumMod val="75000"/>
                  </a:schemeClr>
                </a:solidFill>
                <a:effectLst>
                  <a:outerShdw blurRad="38100" dist="25400" dir="5400000" algn="ctr" rotWithShape="0">
                    <a:srgbClr val="6E747A">
                      <a:alpha val="43000"/>
                    </a:srgbClr>
                  </a:outerShdw>
                </a:effectLst>
              </a:rPr>
              <a:t>大功能板块</a:t>
            </a:r>
          </a:p>
        </p:txBody>
      </p:sp>
    </p:spTree>
    <p:extLst>
      <p:ext uri="{BB962C8B-B14F-4D97-AF65-F5344CB8AC3E}">
        <p14:creationId xmlns:p14="http://schemas.microsoft.com/office/powerpoint/2010/main" val="2261743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DA81989B-3599-4A05-BBF6-5D43F3148B0F}"/>
              </a:ext>
            </a:extLst>
          </p:cNvPr>
          <p:cNvSpPr/>
          <p:nvPr/>
        </p:nvSpPr>
        <p:spPr>
          <a:xfrm>
            <a:off x="3440544" y="4713655"/>
            <a:ext cx="1311760" cy="556352"/>
          </a:xfrm>
          <a:prstGeom prst="roundRect">
            <a:avLst/>
          </a:prstGeom>
          <a:solidFill>
            <a:srgbClr val="D8E4E9"/>
          </a:solidFill>
          <a:ln w="19050">
            <a:solidFill>
              <a:schemeClr val="accent3">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8" name="矩形: 圆角 7">
            <a:extLst>
              <a:ext uri="{FF2B5EF4-FFF2-40B4-BE49-F238E27FC236}">
                <a16:creationId xmlns:a16="http://schemas.microsoft.com/office/drawing/2014/main" id="{07B8FD8C-C2A7-4516-B68B-B79907061CA8}"/>
              </a:ext>
            </a:extLst>
          </p:cNvPr>
          <p:cNvSpPr/>
          <p:nvPr/>
        </p:nvSpPr>
        <p:spPr>
          <a:xfrm>
            <a:off x="3440544" y="3414044"/>
            <a:ext cx="1311760" cy="556352"/>
          </a:xfrm>
          <a:prstGeom prst="roundRect">
            <a:avLst/>
          </a:prstGeom>
          <a:solidFill>
            <a:srgbClr val="D8E4E9"/>
          </a:solidFill>
          <a:ln w="19050">
            <a:solidFill>
              <a:schemeClr val="accent3">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9" name="矩形: 圆角 18">
            <a:extLst>
              <a:ext uri="{FF2B5EF4-FFF2-40B4-BE49-F238E27FC236}">
                <a16:creationId xmlns:a16="http://schemas.microsoft.com/office/drawing/2014/main" id="{AF27DB28-C092-46BD-BD5D-0CBA8D0A4073}"/>
              </a:ext>
            </a:extLst>
          </p:cNvPr>
          <p:cNvSpPr/>
          <p:nvPr/>
        </p:nvSpPr>
        <p:spPr>
          <a:xfrm>
            <a:off x="3440544" y="2114433"/>
            <a:ext cx="1311760" cy="556352"/>
          </a:xfrm>
          <a:prstGeom prst="roundRect">
            <a:avLst/>
          </a:prstGeom>
          <a:solidFill>
            <a:srgbClr val="D8E4E9"/>
          </a:solidFill>
          <a:ln w="19050">
            <a:solidFill>
              <a:schemeClr val="accent3">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7" name="椭圆 26"/>
          <p:cNvSpPr/>
          <p:nvPr/>
        </p:nvSpPr>
        <p:spPr>
          <a:xfrm>
            <a:off x="548648" y="610152"/>
            <a:ext cx="398145" cy="398146"/>
          </a:xfrm>
          <a:prstGeom prst="ellipse">
            <a:avLst/>
          </a:prstGeom>
          <a:pattFill prst="ltUpDiag">
            <a:fgClr>
              <a:srgbClr val="EBCB2D"/>
            </a:fgClr>
            <a:bgClr>
              <a:srgbClr val="E9C517"/>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8" name="文本框 27"/>
          <p:cNvSpPr txBox="1"/>
          <p:nvPr/>
        </p:nvSpPr>
        <p:spPr>
          <a:xfrm>
            <a:off x="580051" y="300412"/>
            <a:ext cx="3775393" cy="707886"/>
          </a:xfrm>
          <a:prstGeom prst="rect">
            <a:avLst/>
          </a:prstGeom>
          <a:noFill/>
        </p:spPr>
        <p:txBody>
          <a:bodyPr wrap="none" rtlCol="0">
            <a:spAutoFit/>
          </a:bodyPr>
          <a:lstStyle/>
          <a:p>
            <a:r>
              <a:rPr lang="zh-CN" altLang="en-US" sz="4000" dirty="0">
                <a:solidFill>
                  <a:srgbClr val="115A9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Segoe UI" panose="020B0502040204020203" pitchFamily="34" charset="0"/>
              </a:rPr>
              <a:t>项目工作量统计</a:t>
            </a:r>
          </a:p>
        </p:txBody>
      </p:sp>
      <p:sp>
        <p:nvSpPr>
          <p:cNvPr id="47" name="文本框 46"/>
          <p:cNvSpPr txBox="1"/>
          <p:nvPr/>
        </p:nvSpPr>
        <p:spPr>
          <a:xfrm>
            <a:off x="3614483" y="3564228"/>
            <a:ext cx="2858403" cy="370422"/>
          </a:xfrm>
          <a:prstGeom prst="rect">
            <a:avLst/>
          </a:prstGeom>
          <a:noFill/>
        </p:spPr>
        <p:txBody>
          <a:bodyPr wrap="square" rtlCol="0">
            <a:spAutoFit/>
          </a:bodyPr>
          <a:lstStyle/>
          <a:p>
            <a:pPr>
              <a:lnSpc>
                <a:spcPts val="2000"/>
              </a:lnSpc>
            </a:pPr>
            <a:r>
              <a:rPr lang="zh-CN" altLang="en-US" sz="24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Segoe UI" panose="020B0502040204020203" pitchFamily="34" charset="0"/>
              </a:rPr>
              <a:t>后端：</a:t>
            </a:r>
            <a:endParaRPr lang="en-US" altLang="zh-CN" sz="24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Segoe UI" panose="020B0502040204020203" pitchFamily="34" charset="0"/>
            </a:endParaRPr>
          </a:p>
        </p:txBody>
      </p:sp>
      <p:sp>
        <p:nvSpPr>
          <p:cNvPr id="2" name="文本框 1">
            <a:extLst>
              <a:ext uri="{FF2B5EF4-FFF2-40B4-BE49-F238E27FC236}">
                <a16:creationId xmlns:a16="http://schemas.microsoft.com/office/drawing/2014/main" id="{252EABA2-45B8-4EC4-9302-66E2F8C5A70B}"/>
              </a:ext>
            </a:extLst>
          </p:cNvPr>
          <p:cNvSpPr txBox="1"/>
          <p:nvPr/>
        </p:nvSpPr>
        <p:spPr>
          <a:xfrm>
            <a:off x="3614483" y="2260261"/>
            <a:ext cx="2858403" cy="370422"/>
          </a:xfrm>
          <a:prstGeom prst="rect">
            <a:avLst/>
          </a:prstGeom>
          <a:noFill/>
        </p:spPr>
        <p:txBody>
          <a:bodyPr wrap="square" rtlCol="0">
            <a:spAutoFit/>
          </a:bodyPr>
          <a:lstStyle/>
          <a:p>
            <a:pPr>
              <a:lnSpc>
                <a:spcPts val="2000"/>
              </a:lnSpc>
            </a:pPr>
            <a:r>
              <a:rPr lang="zh-CN" altLang="en-US" sz="24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Segoe UI" panose="020B0502040204020203" pitchFamily="34" charset="0"/>
              </a:rPr>
              <a:t>前端：</a:t>
            </a:r>
            <a:endParaRPr lang="en-US" altLang="zh-CN" sz="24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Segoe UI" panose="020B0502040204020203" pitchFamily="34" charset="0"/>
            </a:endParaRPr>
          </a:p>
        </p:txBody>
      </p:sp>
      <p:sp>
        <p:nvSpPr>
          <p:cNvPr id="3" name="文本框 2">
            <a:extLst>
              <a:ext uri="{FF2B5EF4-FFF2-40B4-BE49-F238E27FC236}">
                <a16:creationId xmlns:a16="http://schemas.microsoft.com/office/drawing/2014/main" id="{D84270FB-6770-4F3A-AB1B-236920875283}"/>
              </a:ext>
            </a:extLst>
          </p:cNvPr>
          <p:cNvSpPr txBox="1"/>
          <p:nvPr/>
        </p:nvSpPr>
        <p:spPr>
          <a:xfrm>
            <a:off x="3485531" y="4860632"/>
            <a:ext cx="2858403" cy="370422"/>
          </a:xfrm>
          <a:prstGeom prst="rect">
            <a:avLst/>
          </a:prstGeom>
          <a:noFill/>
        </p:spPr>
        <p:txBody>
          <a:bodyPr wrap="square" rtlCol="0">
            <a:spAutoFit/>
          </a:bodyPr>
          <a:lstStyle/>
          <a:p>
            <a:pPr>
              <a:lnSpc>
                <a:spcPts val="2000"/>
              </a:lnSpc>
            </a:pPr>
            <a:r>
              <a:rPr lang="zh-CN" altLang="en-US" sz="24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Segoe UI" panose="020B0502040204020203" pitchFamily="34" charset="0"/>
              </a:rPr>
              <a:t>数据库：</a:t>
            </a:r>
            <a:endParaRPr lang="en-US" altLang="zh-CN" sz="24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Segoe UI" panose="020B0502040204020203" pitchFamily="34" charset="0"/>
            </a:endParaRPr>
          </a:p>
        </p:txBody>
      </p:sp>
      <p:sp>
        <p:nvSpPr>
          <p:cNvPr id="4" name="文本框 3">
            <a:extLst>
              <a:ext uri="{FF2B5EF4-FFF2-40B4-BE49-F238E27FC236}">
                <a16:creationId xmlns:a16="http://schemas.microsoft.com/office/drawing/2014/main" id="{66BCB2BF-78FE-457B-81C9-7E66F3EA5BA4}"/>
              </a:ext>
            </a:extLst>
          </p:cNvPr>
          <p:cNvSpPr txBox="1"/>
          <p:nvPr/>
        </p:nvSpPr>
        <p:spPr>
          <a:xfrm>
            <a:off x="5176559" y="2236874"/>
            <a:ext cx="2858403" cy="356123"/>
          </a:xfrm>
          <a:prstGeom prst="rect">
            <a:avLst/>
          </a:prstGeom>
          <a:noFill/>
        </p:spPr>
        <p:txBody>
          <a:bodyPr wrap="square" rtlCol="0">
            <a:spAutoFit/>
          </a:bodyPr>
          <a:lstStyle/>
          <a:p>
            <a:pPr>
              <a:lnSpc>
                <a:spcPts val="2000"/>
              </a:lnSpc>
            </a:pPr>
            <a:r>
              <a:rPr lang="en-US" altLang="zh-CN" sz="1900" b="1" dirty="0">
                <a:latin typeface="华文楷体" panose="02010600040101010101" pitchFamily="2" charset="-122"/>
                <a:ea typeface="华文楷体" panose="02010600040101010101" pitchFamily="2" charset="-122"/>
                <a:cs typeface="+mn-ea"/>
                <a:sym typeface="Segoe UI" panose="020B0502040204020203" pitchFamily="34" charset="0"/>
              </a:rPr>
              <a:t>- </a:t>
            </a:r>
            <a:r>
              <a:rPr lang="zh-CN" altLang="en-US" sz="1900" b="1" dirty="0">
                <a:latin typeface="华文楷体" panose="02010600040101010101" pitchFamily="2" charset="-122"/>
                <a:ea typeface="华文楷体" panose="02010600040101010101" pitchFamily="2" charset="-122"/>
                <a:cs typeface="+mn-ea"/>
                <a:sym typeface="Segoe UI" panose="020B0502040204020203" pitchFamily="34" charset="0"/>
              </a:rPr>
              <a:t>共 </a:t>
            </a:r>
            <a:r>
              <a:rPr lang="en-US" altLang="zh-CN" sz="1900" b="1" dirty="0">
                <a:latin typeface="华文楷体" panose="02010600040101010101" pitchFamily="2" charset="-122"/>
                <a:ea typeface="华文楷体" panose="02010600040101010101" pitchFamily="2" charset="-122"/>
                <a:cs typeface="+mn-ea"/>
                <a:sym typeface="Segoe UI" panose="020B0502040204020203" pitchFamily="34" charset="0"/>
              </a:rPr>
              <a:t> 18 </a:t>
            </a:r>
            <a:r>
              <a:rPr lang="zh-CN" altLang="en-US" sz="1900" b="1" dirty="0">
                <a:latin typeface="华文楷体" panose="02010600040101010101" pitchFamily="2" charset="-122"/>
                <a:ea typeface="华文楷体" panose="02010600040101010101" pitchFamily="2" charset="-122"/>
                <a:cs typeface="+mn-ea"/>
                <a:sym typeface="Segoe UI" panose="020B0502040204020203" pitchFamily="34" charset="0"/>
              </a:rPr>
              <a:t>个页面</a:t>
            </a:r>
            <a:endParaRPr lang="en-US" altLang="zh-CN" sz="1900" b="1" dirty="0">
              <a:latin typeface="华文楷体" panose="02010600040101010101" pitchFamily="2" charset="-122"/>
              <a:ea typeface="华文楷体" panose="02010600040101010101" pitchFamily="2" charset="-122"/>
              <a:cs typeface="+mn-ea"/>
              <a:sym typeface="Segoe UI" panose="020B0502040204020203" pitchFamily="34" charset="0"/>
            </a:endParaRPr>
          </a:p>
        </p:txBody>
      </p:sp>
      <p:sp>
        <p:nvSpPr>
          <p:cNvPr id="5" name="文本框 4">
            <a:extLst>
              <a:ext uri="{FF2B5EF4-FFF2-40B4-BE49-F238E27FC236}">
                <a16:creationId xmlns:a16="http://schemas.microsoft.com/office/drawing/2014/main" id="{73ED0544-4607-479C-B81B-6EB2F7C40665}"/>
              </a:ext>
            </a:extLst>
          </p:cNvPr>
          <p:cNvSpPr txBox="1"/>
          <p:nvPr/>
        </p:nvSpPr>
        <p:spPr>
          <a:xfrm>
            <a:off x="5094528" y="3560114"/>
            <a:ext cx="4237010" cy="356123"/>
          </a:xfrm>
          <a:prstGeom prst="rect">
            <a:avLst/>
          </a:prstGeom>
          <a:noFill/>
        </p:spPr>
        <p:txBody>
          <a:bodyPr wrap="square" rtlCol="0">
            <a:spAutoFit/>
          </a:bodyPr>
          <a:lstStyle/>
          <a:p>
            <a:pPr>
              <a:lnSpc>
                <a:spcPts val="2000"/>
              </a:lnSpc>
            </a:pPr>
            <a:r>
              <a:rPr lang="en-US" altLang="zh-CN" sz="1900" b="1" dirty="0">
                <a:latin typeface="华文楷体" panose="02010600040101010101" pitchFamily="2" charset="-122"/>
                <a:ea typeface="华文楷体" panose="02010600040101010101" pitchFamily="2" charset="-122"/>
                <a:cs typeface="+mn-ea"/>
                <a:sym typeface="Segoe UI" panose="020B0502040204020203" pitchFamily="34" charset="0"/>
              </a:rPr>
              <a:t>- </a:t>
            </a:r>
            <a:r>
              <a:rPr lang="zh-CN" altLang="en-US" sz="1900" b="1" dirty="0">
                <a:latin typeface="华文楷体" panose="02010600040101010101" pitchFamily="2" charset="-122"/>
                <a:ea typeface="华文楷体" panose="02010600040101010101" pitchFamily="2" charset="-122"/>
                <a:cs typeface="+mn-ea"/>
                <a:sym typeface="Segoe UI" panose="020B0502040204020203" pitchFamily="34" charset="0"/>
              </a:rPr>
              <a:t>共 </a:t>
            </a:r>
            <a:r>
              <a:rPr lang="en-US" altLang="zh-CN" sz="1900" b="1" dirty="0">
                <a:latin typeface="华文楷体" panose="02010600040101010101" pitchFamily="2" charset="-122"/>
                <a:ea typeface="华文楷体" panose="02010600040101010101" pitchFamily="2" charset="-122"/>
                <a:cs typeface="+mn-ea"/>
                <a:sym typeface="Segoe UI" panose="020B0502040204020203" pitchFamily="34" charset="0"/>
              </a:rPr>
              <a:t>6 </a:t>
            </a:r>
            <a:r>
              <a:rPr lang="zh-CN" altLang="en-US" sz="1900" b="1" dirty="0">
                <a:latin typeface="华文楷体" panose="02010600040101010101" pitchFamily="2" charset="-122"/>
                <a:ea typeface="华文楷体" panose="02010600040101010101" pitchFamily="2" charset="-122"/>
                <a:cs typeface="+mn-ea"/>
                <a:sym typeface="Segoe UI" panose="020B0502040204020203" pitchFamily="34" charset="0"/>
              </a:rPr>
              <a:t>个</a:t>
            </a:r>
            <a:r>
              <a:rPr lang="en-US" altLang="zh-CN" sz="1900" b="1" dirty="0">
                <a:latin typeface="华文楷体" panose="02010600040101010101" pitchFamily="2" charset="-122"/>
                <a:ea typeface="华文楷体" panose="02010600040101010101" pitchFamily="2" charset="-122"/>
                <a:cs typeface="+mn-ea"/>
                <a:sym typeface="Segoe UI" panose="020B0502040204020203" pitchFamily="34" charset="0"/>
              </a:rPr>
              <a:t>Controller </a:t>
            </a:r>
            <a:r>
              <a:rPr lang="zh-CN" altLang="en-US" sz="1900" b="1" dirty="0">
                <a:latin typeface="华文楷体" panose="02010600040101010101" pitchFamily="2" charset="-122"/>
                <a:ea typeface="华文楷体" panose="02010600040101010101" pitchFamily="2" charset="-122"/>
                <a:cs typeface="+mn-ea"/>
                <a:sym typeface="Segoe UI" panose="020B0502040204020203" pitchFamily="34" charset="0"/>
              </a:rPr>
              <a:t>，共 </a:t>
            </a:r>
            <a:r>
              <a:rPr lang="en-US" altLang="zh-CN" sz="1900" b="1" dirty="0">
                <a:latin typeface="华文楷体" panose="02010600040101010101" pitchFamily="2" charset="-122"/>
                <a:ea typeface="华文楷体" panose="02010600040101010101" pitchFamily="2" charset="-122"/>
                <a:cs typeface="+mn-ea"/>
                <a:sym typeface="Segoe UI" panose="020B0502040204020203" pitchFamily="34" charset="0"/>
              </a:rPr>
              <a:t>102 </a:t>
            </a:r>
            <a:r>
              <a:rPr lang="zh-CN" altLang="en-US" sz="1900" b="1" dirty="0">
                <a:latin typeface="华文楷体" panose="02010600040101010101" pitchFamily="2" charset="-122"/>
                <a:ea typeface="华文楷体" panose="02010600040101010101" pitchFamily="2" charset="-122"/>
                <a:cs typeface="+mn-ea"/>
                <a:sym typeface="Segoe UI" panose="020B0502040204020203" pitchFamily="34" charset="0"/>
              </a:rPr>
              <a:t>个接口</a:t>
            </a:r>
            <a:endParaRPr lang="en-US" altLang="zh-CN" sz="1900" b="1" dirty="0">
              <a:latin typeface="华文楷体" panose="02010600040101010101" pitchFamily="2" charset="-122"/>
              <a:ea typeface="华文楷体" panose="02010600040101010101" pitchFamily="2" charset="-122"/>
              <a:cs typeface="+mn-ea"/>
              <a:sym typeface="Segoe UI" panose="020B0502040204020203" pitchFamily="34" charset="0"/>
            </a:endParaRPr>
          </a:p>
        </p:txBody>
      </p:sp>
      <p:sp>
        <p:nvSpPr>
          <p:cNvPr id="6" name="文本框 5">
            <a:extLst>
              <a:ext uri="{FF2B5EF4-FFF2-40B4-BE49-F238E27FC236}">
                <a16:creationId xmlns:a16="http://schemas.microsoft.com/office/drawing/2014/main" id="{D67CF047-80AF-4EC3-8384-0B9844BF6843}"/>
              </a:ext>
            </a:extLst>
          </p:cNvPr>
          <p:cNvSpPr txBox="1"/>
          <p:nvPr/>
        </p:nvSpPr>
        <p:spPr>
          <a:xfrm>
            <a:off x="5094528" y="4913884"/>
            <a:ext cx="4237010" cy="356123"/>
          </a:xfrm>
          <a:prstGeom prst="rect">
            <a:avLst/>
          </a:prstGeom>
          <a:noFill/>
        </p:spPr>
        <p:txBody>
          <a:bodyPr wrap="square" rtlCol="0">
            <a:spAutoFit/>
          </a:bodyPr>
          <a:lstStyle/>
          <a:p>
            <a:pPr>
              <a:lnSpc>
                <a:spcPts val="2000"/>
              </a:lnSpc>
            </a:pPr>
            <a:r>
              <a:rPr lang="en-US" altLang="zh-CN" sz="1900" b="1" dirty="0">
                <a:latin typeface="华文楷体" panose="02010600040101010101" pitchFamily="2" charset="-122"/>
                <a:ea typeface="华文楷体" panose="02010600040101010101" pitchFamily="2" charset="-122"/>
                <a:cs typeface="+mn-ea"/>
                <a:sym typeface="Segoe UI" panose="020B0502040204020203" pitchFamily="34" charset="0"/>
              </a:rPr>
              <a:t>- </a:t>
            </a:r>
            <a:r>
              <a:rPr lang="zh-CN" altLang="en-US" sz="1900" b="1" dirty="0">
                <a:latin typeface="华文楷体" panose="02010600040101010101" pitchFamily="2" charset="-122"/>
                <a:ea typeface="华文楷体" panose="02010600040101010101" pitchFamily="2" charset="-122"/>
                <a:cs typeface="+mn-ea"/>
                <a:sym typeface="Segoe UI" panose="020B0502040204020203" pitchFamily="34" charset="0"/>
              </a:rPr>
              <a:t>共 </a:t>
            </a:r>
            <a:r>
              <a:rPr lang="en-US" altLang="zh-CN" sz="1900" b="1" dirty="0">
                <a:latin typeface="华文楷体" panose="02010600040101010101" pitchFamily="2" charset="-122"/>
                <a:ea typeface="华文楷体" panose="02010600040101010101" pitchFamily="2" charset="-122"/>
                <a:cs typeface="+mn-ea"/>
                <a:sym typeface="Segoe UI" panose="020B0502040204020203" pitchFamily="34" charset="0"/>
              </a:rPr>
              <a:t>21 </a:t>
            </a:r>
            <a:r>
              <a:rPr lang="zh-CN" altLang="en-US" sz="1900" b="1" dirty="0">
                <a:latin typeface="华文楷体" panose="02010600040101010101" pitchFamily="2" charset="-122"/>
                <a:ea typeface="华文楷体" panose="02010600040101010101" pitchFamily="2" charset="-122"/>
                <a:cs typeface="+mn-ea"/>
                <a:sym typeface="Segoe UI" panose="020B0502040204020203" pitchFamily="34" charset="0"/>
              </a:rPr>
              <a:t>张表</a:t>
            </a:r>
            <a:endParaRPr lang="en-US" altLang="zh-CN" sz="1900" b="1" dirty="0">
              <a:latin typeface="华文楷体" panose="02010600040101010101" pitchFamily="2" charset="-122"/>
              <a:ea typeface="华文楷体" panose="02010600040101010101" pitchFamily="2" charset="-122"/>
              <a:cs typeface="+mn-ea"/>
              <a:sym typeface="Segoe UI" panose="020B0502040204020203" pitchFamily="34" charset="0"/>
            </a:endParaRPr>
          </a:p>
        </p:txBody>
      </p:sp>
      <p:pic>
        <p:nvPicPr>
          <p:cNvPr id="7" name="图片 6">
            <a:extLst>
              <a:ext uri="{FF2B5EF4-FFF2-40B4-BE49-F238E27FC236}">
                <a16:creationId xmlns:a16="http://schemas.microsoft.com/office/drawing/2014/main" id="{C66430F7-CEBC-4548-8BC0-44064273C7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cxnSp>
        <p:nvCxnSpPr>
          <p:cNvPr id="11" name="直接连接符 10">
            <a:extLst>
              <a:ext uri="{FF2B5EF4-FFF2-40B4-BE49-F238E27FC236}">
                <a16:creationId xmlns:a16="http://schemas.microsoft.com/office/drawing/2014/main" id="{EC26031F-93BC-4B55-945A-BCE535578696}"/>
              </a:ext>
            </a:extLst>
          </p:cNvPr>
          <p:cNvCxnSpPr>
            <a:cxnSpLocks/>
          </p:cNvCxnSpPr>
          <p:nvPr/>
        </p:nvCxnSpPr>
        <p:spPr>
          <a:xfrm>
            <a:off x="5365302" y="2670785"/>
            <a:ext cx="1505577"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240EFBB-ACA1-479D-BA70-3217B4BF4E9F}"/>
              </a:ext>
            </a:extLst>
          </p:cNvPr>
          <p:cNvCxnSpPr>
            <a:cxnSpLocks/>
          </p:cNvCxnSpPr>
          <p:nvPr/>
        </p:nvCxnSpPr>
        <p:spPr>
          <a:xfrm>
            <a:off x="5365302" y="3999857"/>
            <a:ext cx="3336523"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7A8D589-7920-45F8-B214-302195F0B8A3}"/>
              </a:ext>
            </a:extLst>
          </p:cNvPr>
          <p:cNvCxnSpPr>
            <a:cxnSpLocks/>
          </p:cNvCxnSpPr>
          <p:nvPr/>
        </p:nvCxnSpPr>
        <p:spPr>
          <a:xfrm>
            <a:off x="5365302" y="5274865"/>
            <a:ext cx="110758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270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5178145" y="3988475"/>
            <a:ext cx="1826141" cy="584775"/>
          </a:xfrm>
          <a:prstGeom prst="rect">
            <a:avLst/>
          </a:prstGeom>
          <a:noFill/>
        </p:spPr>
        <p:txBody>
          <a:bodyPr wrap="none" rtlCol="0">
            <a:spAutoFit/>
          </a:bodyPr>
          <a:lstStyle/>
          <a:p>
            <a:r>
              <a:rPr lang="zh-CN" altLang="en-US" sz="3200" dirty="0">
                <a:solidFill>
                  <a:srgbClr val="115A9F"/>
                </a:solidFill>
                <a:latin typeface="Segoe UI" panose="020B0502040204020203" pitchFamily="34" charset="0"/>
                <a:ea typeface="微软雅黑" panose="020B0503020204020204" pitchFamily="34" charset="-122"/>
                <a:sym typeface="Segoe UI" panose="020B0502040204020203" pitchFamily="34" charset="0"/>
              </a:rPr>
              <a:t>项目架构</a:t>
            </a:r>
          </a:p>
        </p:txBody>
      </p:sp>
      <p:cxnSp>
        <p:nvCxnSpPr>
          <p:cNvPr id="45" name="直接连接符 44"/>
          <p:cNvCxnSpPr/>
          <p:nvPr/>
        </p:nvCxnSpPr>
        <p:spPr>
          <a:xfrm rot="155691" flipV="1">
            <a:off x="5104463" y="1632459"/>
            <a:ext cx="633375" cy="677191"/>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55691" flipV="1">
            <a:off x="6444594" y="2972591"/>
            <a:ext cx="633375" cy="677191"/>
          </a:xfrm>
          <a:prstGeom prst="line">
            <a:avLst/>
          </a:prstGeom>
          <a:ln w="50800" cap="rnd" cmpd="sng">
            <a:solidFill>
              <a:srgbClr val="D8E4E9"/>
            </a:solidFill>
            <a:round/>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5414053" y="1963956"/>
            <a:ext cx="1354327" cy="1354328"/>
          </a:xfrm>
          <a:prstGeom prst="ellipse">
            <a:avLst/>
          </a:prstGeom>
          <a:pattFill prst="ltUpDiag">
            <a:fgClr>
              <a:srgbClr val="1366B1"/>
            </a:fgClr>
            <a:bgClr>
              <a:srgbClr val="115A9F"/>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latin typeface="Segoe UI" panose="020B0502040204020203" pitchFamily="34" charset="0"/>
                <a:ea typeface="微软雅黑" panose="020B0503020204020204" pitchFamily="34" charset="-122"/>
                <a:cs typeface="+mn-ea"/>
                <a:sym typeface="Segoe UI" panose="020B0502040204020203" pitchFamily="34" charset="0"/>
              </a:rPr>
              <a:t>02</a:t>
            </a: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3" name="椭圆 52"/>
          <p:cNvSpPr/>
          <p:nvPr/>
        </p:nvSpPr>
        <p:spPr>
          <a:xfrm>
            <a:off x="6400803" y="1943364"/>
            <a:ext cx="398145" cy="398146"/>
          </a:xfrm>
          <a:prstGeom prst="ellipse">
            <a:avLst/>
          </a:prstGeom>
          <a:pattFill prst="ltUpDiag">
            <a:fgClr>
              <a:srgbClr val="EBCB2D"/>
            </a:fgClr>
            <a:bgClr>
              <a:srgbClr val="E9C517"/>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4000" dirty="0">
              <a:latin typeface="Segoe UI" panose="020B0502040204020203" pitchFamily="34" charset="0"/>
              <a:ea typeface="微软雅黑" panose="020B0503020204020204" pitchFamily="34" charset="-122"/>
              <a:cs typeface="+mn-ea"/>
              <a:sym typeface="Segoe UI" panose="020B0502040204020203" pitchFamily="34" charset="0"/>
            </a:endParaRPr>
          </a:p>
        </p:txBody>
      </p:sp>
      <p:pic>
        <p:nvPicPr>
          <p:cNvPr id="2" name="图片 1">
            <a:extLst>
              <a:ext uri="{FF2B5EF4-FFF2-40B4-BE49-F238E27FC236}">
                <a16:creationId xmlns:a16="http://schemas.microsoft.com/office/drawing/2014/main" id="{83A26519-D1E8-4C15-8F3E-46E5060825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2" t="17041" r="13766" b="21332"/>
          <a:stretch/>
        </p:blipFill>
        <p:spPr>
          <a:xfrm>
            <a:off x="10993344" y="194122"/>
            <a:ext cx="896375" cy="998802"/>
          </a:xfrm>
          <a:prstGeom prst="rect">
            <a:avLst/>
          </a:prstGeom>
        </p:spPr>
      </p:pic>
    </p:spTree>
    <p:extLst>
      <p:ext uri="{BB962C8B-B14F-4D97-AF65-F5344CB8AC3E}">
        <p14:creationId xmlns:p14="http://schemas.microsoft.com/office/powerpoint/2010/main" val="331656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Graphic 22">
            <a:extLst>
              <a:ext uri="{FF2B5EF4-FFF2-40B4-BE49-F238E27FC236}">
                <a16:creationId xmlns:a16="http://schemas.microsoft.com/office/drawing/2014/main" id="{C031B2F9-63FA-4014-B954-BCD5FA1EDF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763460" y="1971701"/>
            <a:ext cx="648882" cy="648882"/>
          </a:xfrm>
          <a:prstGeom prst="rect">
            <a:avLst/>
          </a:prstGeom>
        </p:spPr>
      </p:pic>
      <p:sp>
        <p:nvSpPr>
          <p:cNvPr id="3" name="文本框 2">
            <a:extLst>
              <a:ext uri="{FF2B5EF4-FFF2-40B4-BE49-F238E27FC236}">
                <a16:creationId xmlns:a16="http://schemas.microsoft.com/office/drawing/2014/main" id="{FF64ED5B-46F5-42A8-9817-24E80C8A5124}"/>
              </a:ext>
            </a:extLst>
          </p:cNvPr>
          <p:cNvSpPr txBox="1"/>
          <p:nvPr/>
        </p:nvSpPr>
        <p:spPr>
          <a:xfrm>
            <a:off x="238175" y="99438"/>
            <a:ext cx="2743059" cy="707886"/>
          </a:xfrm>
          <a:prstGeom prst="rect">
            <a:avLst/>
          </a:prstGeom>
          <a:noFill/>
        </p:spPr>
        <p:txBody>
          <a:bodyPr wrap="none" rtlCol="0">
            <a:spAutoFit/>
          </a:bodyPr>
          <a:lstStyle/>
          <a:p>
            <a:r>
              <a:rPr lang="zh-CN" altLang="en-US" sz="4000" dirty="0">
                <a:solidFill>
                  <a:srgbClr val="115A9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Segoe UI" panose="020B0502040204020203" pitchFamily="34" charset="0"/>
              </a:rPr>
              <a:t>总体架构图</a:t>
            </a:r>
          </a:p>
        </p:txBody>
      </p:sp>
      <p:pic>
        <p:nvPicPr>
          <p:cNvPr id="2" name="图片 1">
            <a:extLst>
              <a:ext uri="{FF2B5EF4-FFF2-40B4-BE49-F238E27FC236}">
                <a16:creationId xmlns:a16="http://schemas.microsoft.com/office/drawing/2014/main" id="{CCA817F3-8AB0-411B-96CE-9B090B0D92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522" t="17041" r="13766" b="21332"/>
          <a:stretch/>
        </p:blipFill>
        <p:spPr>
          <a:xfrm>
            <a:off x="11200482" y="99438"/>
            <a:ext cx="896375" cy="998802"/>
          </a:xfrm>
          <a:prstGeom prst="rect">
            <a:avLst/>
          </a:prstGeom>
        </p:spPr>
      </p:pic>
      <p:sp>
        <p:nvSpPr>
          <p:cNvPr id="48" name="Rectangle 48">
            <a:extLst>
              <a:ext uri="{FF2B5EF4-FFF2-40B4-BE49-F238E27FC236}">
                <a16:creationId xmlns:a16="http://schemas.microsoft.com/office/drawing/2014/main" id="{421D4B9F-13FD-4BB1-882A-3754657D2D3A}"/>
              </a:ext>
            </a:extLst>
          </p:cNvPr>
          <p:cNvSpPr/>
          <p:nvPr/>
        </p:nvSpPr>
        <p:spPr>
          <a:xfrm>
            <a:off x="3869279" y="3855721"/>
            <a:ext cx="1860916" cy="7566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49" name="Picture 3" descr="电脑_#333333_128_21543732">
            <a:extLst>
              <a:ext uri="{FF2B5EF4-FFF2-40B4-BE49-F238E27FC236}">
                <a16:creationId xmlns:a16="http://schemas.microsoft.com/office/drawing/2014/main" id="{85EF5012-C2D8-4242-BD57-EA49263D77C4}"/>
              </a:ext>
            </a:extLst>
          </p:cNvPr>
          <p:cNvPicPr>
            <a:picLocks noChangeAspect="1"/>
          </p:cNvPicPr>
          <p:nvPr/>
        </p:nvPicPr>
        <p:blipFill>
          <a:blip r:embed="rId6"/>
          <a:stretch>
            <a:fillRect/>
          </a:stretch>
        </p:blipFill>
        <p:spPr>
          <a:xfrm>
            <a:off x="2054799" y="1260475"/>
            <a:ext cx="520897" cy="520897"/>
          </a:xfrm>
          <a:prstGeom prst="rect">
            <a:avLst/>
          </a:prstGeom>
        </p:spPr>
      </p:pic>
      <p:grpSp>
        <p:nvGrpSpPr>
          <p:cNvPr id="50" name="Group 30">
            <a:extLst>
              <a:ext uri="{FF2B5EF4-FFF2-40B4-BE49-F238E27FC236}">
                <a16:creationId xmlns:a16="http://schemas.microsoft.com/office/drawing/2014/main" id="{4778874F-FD60-42A7-8280-921C9FFC9B91}"/>
              </a:ext>
            </a:extLst>
          </p:cNvPr>
          <p:cNvGrpSpPr/>
          <p:nvPr/>
        </p:nvGrpSpPr>
        <p:grpSpPr>
          <a:xfrm>
            <a:off x="3408162" y="1249520"/>
            <a:ext cx="1776348" cy="588448"/>
            <a:chOff x="8547" y="624"/>
            <a:chExt cx="2964" cy="1221"/>
          </a:xfrm>
        </p:grpSpPr>
        <p:sp>
          <p:nvSpPr>
            <p:cNvPr id="51" name="Rectangle 11">
              <a:extLst>
                <a:ext uri="{FF2B5EF4-FFF2-40B4-BE49-F238E27FC236}">
                  <a16:creationId xmlns:a16="http://schemas.microsoft.com/office/drawing/2014/main" id="{C2153AF6-0A39-443B-BD83-9D04EA6B8D86}"/>
                </a:ext>
              </a:extLst>
            </p:cNvPr>
            <p:cNvSpPr/>
            <p:nvPr/>
          </p:nvSpPr>
          <p:spPr>
            <a:xfrm>
              <a:off x="8547" y="624"/>
              <a:ext cx="2964" cy="12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52" name="Picture 8" descr="43a7d933c895d143b1a710bb7df082025baf0750 copy">
              <a:extLst>
                <a:ext uri="{FF2B5EF4-FFF2-40B4-BE49-F238E27FC236}">
                  <a16:creationId xmlns:a16="http://schemas.microsoft.com/office/drawing/2014/main" id="{9D93C280-9F2A-4528-84DF-841E7514098A}"/>
                </a:ext>
              </a:extLst>
            </p:cNvPr>
            <p:cNvPicPr>
              <a:picLocks noChangeAspect="1"/>
            </p:cNvPicPr>
            <p:nvPr/>
          </p:nvPicPr>
          <p:blipFill>
            <a:blip r:embed="rId7"/>
            <a:stretch>
              <a:fillRect/>
            </a:stretch>
          </p:blipFill>
          <p:spPr>
            <a:xfrm>
              <a:off x="8955" y="872"/>
              <a:ext cx="961" cy="961"/>
            </a:xfrm>
            <a:prstGeom prst="rect">
              <a:avLst/>
            </a:prstGeom>
          </p:spPr>
        </p:pic>
        <p:sp>
          <p:nvSpPr>
            <p:cNvPr id="53" name="Text Box 9">
              <a:extLst>
                <a:ext uri="{FF2B5EF4-FFF2-40B4-BE49-F238E27FC236}">
                  <a16:creationId xmlns:a16="http://schemas.microsoft.com/office/drawing/2014/main" id="{03F3BCF7-F5E1-4124-849E-5BD325C6A1F6}"/>
                </a:ext>
              </a:extLst>
            </p:cNvPr>
            <p:cNvSpPr txBox="1"/>
            <p:nvPr/>
          </p:nvSpPr>
          <p:spPr>
            <a:xfrm>
              <a:off x="9925" y="944"/>
              <a:ext cx="1470" cy="546"/>
            </a:xfrm>
            <a:prstGeom prst="rect">
              <a:avLst/>
            </a:prstGeom>
            <a:noFill/>
          </p:spPr>
          <p:txBody>
            <a:bodyPr wrap="square" rtlCol="0">
              <a:spAutoFit/>
            </a:bodyPr>
            <a:lstStyle/>
            <a:p>
              <a:r>
                <a:rPr lang="en-US" sz="1600" dirty="0">
                  <a:latin typeface="Klee Medium" panose="02020700000000000000" charset="-128"/>
                  <a:ea typeface="Klee Medium" panose="02020700000000000000" charset="-128"/>
                </a:rPr>
                <a:t>vue.js</a:t>
              </a:r>
            </a:p>
          </p:txBody>
        </p:sp>
      </p:grpSp>
      <p:grpSp>
        <p:nvGrpSpPr>
          <p:cNvPr id="54" name="Group 31">
            <a:extLst>
              <a:ext uri="{FF2B5EF4-FFF2-40B4-BE49-F238E27FC236}">
                <a16:creationId xmlns:a16="http://schemas.microsoft.com/office/drawing/2014/main" id="{AEF089BF-C858-49F7-B6B6-77B0C2EB7576}"/>
              </a:ext>
            </a:extLst>
          </p:cNvPr>
          <p:cNvGrpSpPr/>
          <p:nvPr/>
        </p:nvGrpSpPr>
        <p:grpSpPr>
          <a:xfrm>
            <a:off x="6223769" y="1158134"/>
            <a:ext cx="2999070" cy="746887"/>
            <a:chOff x="9784" y="2168"/>
            <a:chExt cx="5071" cy="1221"/>
          </a:xfrm>
        </p:grpSpPr>
        <p:sp>
          <p:nvSpPr>
            <p:cNvPr id="55" name="Rectangle 15">
              <a:extLst>
                <a:ext uri="{FF2B5EF4-FFF2-40B4-BE49-F238E27FC236}">
                  <a16:creationId xmlns:a16="http://schemas.microsoft.com/office/drawing/2014/main" id="{AD7E82C6-6E51-497B-9AD2-E2949389CADB}"/>
                </a:ext>
              </a:extLst>
            </p:cNvPr>
            <p:cNvSpPr/>
            <p:nvPr/>
          </p:nvSpPr>
          <p:spPr>
            <a:xfrm>
              <a:off x="9784" y="2168"/>
              <a:ext cx="5071" cy="12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56" name="Picture 14" descr="Unknown">
              <a:extLst>
                <a:ext uri="{FF2B5EF4-FFF2-40B4-BE49-F238E27FC236}">
                  <a16:creationId xmlns:a16="http://schemas.microsoft.com/office/drawing/2014/main" id="{74796089-3C65-40C9-9B3F-6FEDF81A2B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71" y="2494"/>
              <a:ext cx="2190" cy="570"/>
            </a:xfrm>
            <a:prstGeom prst="rect">
              <a:avLst/>
            </a:prstGeom>
          </p:spPr>
        </p:pic>
      </p:grpSp>
      <p:pic>
        <p:nvPicPr>
          <p:cNvPr id="57" name="Picture 24" descr="Windows">
            <a:extLst>
              <a:ext uri="{FF2B5EF4-FFF2-40B4-BE49-F238E27FC236}">
                <a16:creationId xmlns:a16="http://schemas.microsoft.com/office/drawing/2014/main" id="{B0EFDB5F-554B-485C-BB68-B4DCF39C25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86048" y="5900315"/>
            <a:ext cx="614784" cy="614784"/>
          </a:xfrm>
          <a:prstGeom prst="rect">
            <a:avLst/>
          </a:prstGeom>
        </p:spPr>
      </p:pic>
      <p:pic>
        <p:nvPicPr>
          <p:cNvPr id="60" name="Picture 27" descr="mysql">
            <a:extLst>
              <a:ext uri="{FF2B5EF4-FFF2-40B4-BE49-F238E27FC236}">
                <a16:creationId xmlns:a16="http://schemas.microsoft.com/office/drawing/2014/main" id="{E25B51E1-A277-4167-B62C-3B9D437A81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85617" y="3877996"/>
            <a:ext cx="667296" cy="667296"/>
          </a:xfrm>
          <a:prstGeom prst="rect">
            <a:avLst/>
          </a:prstGeom>
        </p:spPr>
      </p:pic>
      <p:sp>
        <p:nvSpPr>
          <p:cNvPr id="62" name="Text Box 33">
            <a:extLst>
              <a:ext uri="{FF2B5EF4-FFF2-40B4-BE49-F238E27FC236}">
                <a16:creationId xmlns:a16="http://schemas.microsoft.com/office/drawing/2014/main" id="{76A142FC-29D3-4293-8D7B-1D0F77D8815C}"/>
              </a:ext>
            </a:extLst>
          </p:cNvPr>
          <p:cNvSpPr txBox="1"/>
          <p:nvPr/>
        </p:nvSpPr>
        <p:spPr>
          <a:xfrm>
            <a:off x="2669479" y="1385570"/>
            <a:ext cx="1146435" cy="338554"/>
          </a:xfrm>
          <a:prstGeom prst="rect">
            <a:avLst/>
          </a:prstGeom>
          <a:noFill/>
        </p:spPr>
        <p:txBody>
          <a:bodyPr wrap="square" rtlCol="0">
            <a:spAutoFit/>
          </a:bodyPr>
          <a:lstStyle/>
          <a:p>
            <a:r>
              <a:rPr lang="en-US" sz="1600" dirty="0">
                <a:latin typeface="Klee Medium" panose="02020700000000000000" charset="-128"/>
                <a:ea typeface="Klee Medium" panose="02020700000000000000" charset="-128"/>
              </a:rPr>
              <a:t>User</a:t>
            </a:r>
            <a:endParaRPr lang="en-US" sz="1600" dirty="0"/>
          </a:p>
        </p:txBody>
      </p:sp>
      <p:pic>
        <p:nvPicPr>
          <p:cNvPr id="63" name="Picture 34" descr="ubuntu">
            <a:extLst>
              <a:ext uri="{FF2B5EF4-FFF2-40B4-BE49-F238E27FC236}">
                <a16:creationId xmlns:a16="http://schemas.microsoft.com/office/drawing/2014/main" id="{520EFA1D-6041-4E6D-B5B9-921A3A1F4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22666" y="4028226"/>
            <a:ext cx="517066" cy="517066"/>
          </a:xfrm>
          <a:prstGeom prst="rect">
            <a:avLst/>
          </a:prstGeom>
        </p:spPr>
      </p:pic>
      <p:grpSp>
        <p:nvGrpSpPr>
          <p:cNvPr id="64" name="Group 46">
            <a:extLst>
              <a:ext uri="{FF2B5EF4-FFF2-40B4-BE49-F238E27FC236}">
                <a16:creationId xmlns:a16="http://schemas.microsoft.com/office/drawing/2014/main" id="{0E177629-0133-4EB9-A15B-E8212F2105DD}"/>
              </a:ext>
            </a:extLst>
          </p:cNvPr>
          <p:cNvGrpSpPr/>
          <p:nvPr/>
        </p:nvGrpSpPr>
        <p:grpSpPr>
          <a:xfrm>
            <a:off x="3165303" y="2720342"/>
            <a:ext cx="2019323" cy="874811"/>
            <a:chOff x="2266" y="3745"/>
            <a:chExt cx="3491" cy="1541"/>
          </a:xfrm>
        </p:grpSpPr>
        <p:pic>
          <p:nvPicPr>
            <p:cNvPr id="65" name="Picture 23" descr="yonghuming-2">
              <a:extLst>
                <a:ext uri="{FF2B5EF4-FFF2-40B4-BE49-F238E27FC236}">
                  <a16:creationId xmlns:a16="http://schemas.microsoft.com/office/drawing/2014/main" id="{07F3BABE-099F-4949-AADB-CFEC9AF774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35" y="3745"/>
              <a:ext cx="945" cy="945"/>
            </a:xfrm>
            <a:prstGeom prst="rect">
              <a:avLst/>
            </a:prstGeom>
          </p:spPr>
        </p:pic>
        <p:sp>
          <p:nvSpPr>
            <p:cNvPr id="66" name="Text Box 35">
              <a:extLst>
                <a:ext uri="{FF2B5EF4-FFF2-40B4-BE49-F238E27FC236}">
                  <a16:creationId xmlns:a16="http://schemas.microsoft.com/office/drawing/2014/main" id="{16C36AC0-9147-42E8-A4D9-65587724C6E2}"/>
                </a:ext>
              </a:extLst>
            </p:cNvPr>
            <p:cNvSpPr txBox="1"/>
            <p:nvPr/>
          </p:nvSpPr>
          <p:spPr>
            <a:xfrm>
              <a:off x="2266" y="4690"/>
              <a:ext cx="3491" cy="596"/>
            </a:xfrm>
            <a:prstGeom prst="rect">
              <a:avLst/>
            </a:prstGeom>
            <a:noFill/>
          </p:spPr>
          <p:txBody>
            <a:bodyPr wrap="square" rtlCol="0">
              <a:spAutoFit/>
            </a:bodyPr>
            <a:lstStyle/>
            <a:p>
              <a:r>
                <a:rPr lang="en-US" sz="1600" dirty="0">
                  <a:latin typeface="Klee Medium" panose="02020700000000000000" charset="-128"/>
                  <a:ea typeface="Klee Medium" panose="02020700000000000000" charset="-128"/>
                </a:rPr>
                <a:t>User Management</a:t>
              </a:r>
              <a:endParaRPr lang="en-US" sz="1600" dirty="0"/>
            </a:p>
          </p:txBody>
        </p:sp>
      </p:grpSp>
      <p:grpSp>
        <p:nvGrpSpPr>
          <p:cNvPr id="67" name="Group 43">
            <a:extLst>
              <a:ext uri="{FF2B5EF4-FFF2-40B4-BE49-F238E27FC236}">
                <a16:creationId xmlns:a16="http://schemas.microsoft.com/office/drawing/2014/main" id="{9162D50E-4304-484E-8961-92071F8EEFC9}"/>
              </a:ext>
            </a:extLst>
          </p:cNvPr>
          <p:cNvGrpSpPr/>
          <p:nvPr/>
        </p:nvGrpSpPr>
        <p:grpSpPr>
          <a:xfrm>
            <a:off x="5347733" y="2720092"/>
            <a:ext cx="1830985" cy="907275"/>
            <a:chOff x="5429" y="3700"/>
            <a:chExt cx="3082" cy="1625"/>
          </a:xfrm>
        </p:grpSpPr>
        <p:pic>
          <p:nvPicPr>
            <p:cNvPr id="68" name="Picture 20" descr="icon_A">
              <a:extLst>
                <a:ext uri="{FF2B5EF4-FFF2-40B4-BE49-F238E27FC236}">
                  <a16:creationId xmlns:a16="http://schemas.microsoft.com/office/drawing/2014/main" id="{3E0EBCCF-C008-46FD-BAA8-C0C5BE0BC1E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01" y="3700"/>
              <a:ext cx="920" cy="920"/>
            </a:xfrm>
            <a:prstGeom prst="rect">
              <a:avLst/>
            </a:prstGeom>
          </p:spPr>
        </p:pic>
        <p:sp>
          <p:nvSpPr>
            <p:cNvPr id="69" name="Text Box 36">
              <a:extLst>
                <a:ext uri="{FF2B5EF4-FFF2-40B4-BE49-F238E27FC236}">
                  <a16:creationId xmlns:a16="http://schemas.microsoft.com/office/drawing/2014/main" id="{7C55907E-9A61-4C74-80EE-3ED79A9AB6E9}"/>
                </a:ext>
              </a:extLst>
            </p:cNvPr>
            <p:cNvSpPr txBox="1"/>
            <p:nvPr/>
          </p:nvSpPr>
          <p:spPr>
            <a:xfrm>
              <a:off x="5429" y="4719"/>
              <a:ext cx="3082" cy="606"/>
            </a:xfrm>
            <a:prstGeom prst="rect">
              <a:avLst/>
            </a:prstGeom>
            <a:noFill/>
          </p:spPr>
          <p:txBody>
            <a:bodyPr wrap="square" rtlCol="0">
              <a:spAutoFit/>
            </a:bodyPr>
            <a:lstStyle/>
            <a:p>
              <a:r>
                <a:rPr lang="en-US" sz="1600" dirty="0">
                  <a:latin typeface="Klee Medium" panose="02020700000000000000" charset="-128"/>
                  <a:ea typeface="Klee Medium" panose="02020700000000000000" charset="-128"/>
                </a:rPr>
                <a:t>Article Release</a:t>
              </a:r>
            </a:p>
          </p:txBody>
        </p:sp>
      </p:grpSp>
      <p:grpSp>
        <p:nvGrpSpPr>
          <p:cNvPr id="70" name="Group 45">
            <a:extLst>
              <a:ext uri="{FF2B5EF4-FFF2-40B4-BE49-F238E27FC236}">
                <a16:creationId xmlns:a16="http://schemas.microsoft.com/office/drawing/2014/main" id="{01160B54-7F7B-42A2-8BBF-ACA2920653CE}"/>
              </a:ext>
            </a:extLst>
          </p:cNvPr>
          <p:cNvGrpSpPr/>
          <p:nvPr/>
        </p:nvGrpSpPr>
        <p:grpSpPr>
          <a:xfrm>
            <a:off x="7207610" y="2740787"/>
            <a:ext cx="1603502" cy="904161"/>
            <a:chOff x="8633" y="3778"/>
            <a:chExt cx="2554" cy="1459"/>
          </a:xfrm>
        </p:grpSpPr>
        <p:pic>
          <p:nvPicPr>
            <p:cNvPr id="71" name="Picture 21" descr="pinglunqu">
              <a:extLst>
                <a:ext uri="{FF2B5EF4-FFF2-40B4-BE49-F238E27FC236}">
                  <a16:creationId xmlns:a16="http://schemas.microsoft.com/office/drawing/2014/main" id="{5FC7CA60-7B69-4A80-A735-CE597439D98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32" y="3778"/>
              <a:ext cx="886" cy="886"/>
            </a:xfrm>
            <a:prstGeom prst="rect">
              <a:avLst/>
            </a:prstGeom>
          </p:spPr>
        </p:pic>
        <p:sp>
          <p:nvSpPr>
            <p:cNvPr id="72" name="Text Box 37">
              <a:extLst>
                <a:ext uri="{FF2B5EF4-FFF2-40B4-BE49-F238E27FC236}">
                  <a16:creationId xmlns:a16="http://schemas.microsoft.com/office/drawing/2014/main" id="{B8F35A59-1763-4ACD-A7A0-17F34CEFE591}"/>
                </a:ext>
              </a:extLst>
            </p:cNvPr>
            <p:cNvSpPr txBox="1"/>
            <p:nvPr/>
          </p:nvSpPr>
          <p:spPr>
            <a:xfrm>
              <a:off x="8633" y="4691"/>
              <a:ext cx="2554" cy="546"/>
            </a:xfrm>
            <a:prstGeom prst="rect">
              <a:avLst/>
            </a:prstGeom>
            <a:noFill/>
          </p:spPr>
          <p:txBody>
            <a:bodyPr wrap="square" rtlCol="0">
              <a:spAutoFit/>
            </a:bodyPr>
            <a:lstStyle/>
            <a:p>
              <a:r>
                <a:rPr lang="en-US" sz="1600" dirty="0">
                  <a:latin typeface="Klee Medium" panose="02020700000000000000" charset="-128"/>
                  <a:ea typeface="Klee Medium" panose="02020700000000000000" charset="-128"/>
                </a:rPr>
                <a:t>Commenting</a:t>
              </a:r>
            </a:p>
          </p:txBody>
        </p:sp>
      </p:grpSp>
      <p:grpSp>
        <p:nvGrpSpPr>
          <p:cNvPr id="73" name="Group 44">
            <a:extLst>
              <a:ext uri="{FF2B5EF4-FFF2-40B4-BE49-F238E27FC236}">
                <a16:creationId xmlns:a16="http://schemas.microsoft.com/office/drawing/2014/main" id="{4795B8CC-15B2-4FBF-83D4-AD9775F3F784}"/>
              </a:ext>
            </a:extLst>
          </p:cNvPr>
          <p:cNvGrpSpPr/>
          <p:nvPr/>
        </p:nvGrpSpPr>
        <p:grpSpPr>
          <a:xfrm>
            <a:off x="10234776" y="2725287"/>
            <a:ext cx="1413894" cy="910979"/>
            <a:chOff x="11776" y="3766"/>
            <a:chExt cx="2252" cy="1470"/>
          </a:xfrm>
        </p:grpSpPr>
        <p:pic>
          <p:nvPicPr>
            <p:cNvPr id="74" name="Picture 22" descr="zhuye">
              <a:extLst>
                <a:ext uri="{FF2B5EF4-FFF2-40B4-BE49-F238E27FC236}">
                  <a16:creationId xmlns:a16="http://schemas.microsoft.com/office/drawing/2014/main" id="{E0516CE8-B575-4DF7-A84F-39A7C5A1664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237" y="3766"/>
              <a:ext cx="886" cy="886"/>
            </a:xfrm>
            <a:prstGeom prst="rect">
              <a:avLst/>
            </a:prstGeom>
          </p:spPr>
        </p:pic>
        <p:sp>
          <p:nvSpPr>
            <p:cNvPr id="75" name="Text Box 38">
              <a:extLst>
                <a:ext uri="{FF2B5EF4-FFF2-40B4-BE49-F238E27FC236}">
                  <a16:creationId xmlns:a16="http://schemas.microsoft.com/office/drawing/2014/main" id="{A04FB499-ED48-4E50-BDEF-40F873FB7DBA}"/>
                </a:ext>
              </a:extLst>
            </p:cNvPr>
            <p:cNvSpPr txBox="1"/>
            <p:nvPr/>
          </p:nvSpPr>
          <p:spPr>
            <a:xfrm>
              <a:off x="11776" y="4690"/>
              <a:ext cx="2252" cy="546"/>
            </a:xfrm>
            <a:prstGeom prst="rect">
              <a:avLst/>
            </a:prstGeom>
            <a:noFill/>
          </p:spPr>
          <p:txBody>
            <a:bodyPr wrap="square" rtlCol="0">
              <a:spAutoFit/>
            </a:bodyPr>
            <a:lstStyle/>
            <a:p>
              <a:r>
                <a:rPr lang="en-US" sz="1600" dirty="0">
                  <a:latin typeface="Klee Medium" panose="02020700000000000000" charset="-128"/>
                  <a:ea typeface="Klee Medium" panose="02020700000000000000" charset="-128"/>
                </a:rPr>
                <a:t>Homepage</a:t>
              </a:r>
            </a:p>
          </p:txBody>
        </p:sp>
      </p:grpSp>
      <p:grpSp>
        <p:nvGrpSpPr>
          <p:cNvPr id="76" name="Group 41">
            <a:extLst>
              <a:ext uri="{FF2B5EF4-FFF2-40B4-BE49-F238E27FC236}">
                <a16:creationId xmlns:a16="http://schemas.microsoft.com/office/drawing/2014/main" id="{F79BB9EF-29D7-4ECF-B320-C2194BE940F7}"/>
              </a:ext>
            </a:extLst>
          </p:cNvPr>
          <p:cNvGrpSpPr/>
          <p:nvPr/>
        </p:nvGrpSpPr>
        <p:grpSpPr>
          <a:xfrm>
            <a:off x="8942078" y="3910912"/>
            <a:ext cx="1006997" cy="1127940"/>
            <a:chOff x="16560" y="4144"/>
            <a:chExt cx="1915" cy="2148"/>
          </a:xfrm>
        </p:grpSpPr>
        <p:pic>
          <p:nvPicPr>
            <p:cNvPr id="77" name="Picture 29" descr="swagger">
              <a:extLst>
                <a:ext uri="{FF2B5EF4-FFF2-40B4-BE49-F238E27FC236}">
                  <a16:creationId xmlns:a16="http://schemas.microsoft.com/office/drawing/2014/main" id="{D0C7026F-0A4D-4580-ACF2-C03B2DCFE38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770" y="4144"/>
              <a:ext cx="1434" cy="1434"/>
            </a:xfrm>
            <a:prstGeom prst="rect">
              <a:avLst/>
            </a:prstGeom>
          </p:spPr>
        </p:pic>
        <p:sp>
          <p:nvSpPr>
            <p:cNvPr id="78" name="Text Box 39">
              <a:extLst>
                <a:ext uri="{FF2B5EF4-FFF2-40B4-BE49-F238E27FC236}">
                  <a16:creationId xmlns:a16="http://schemas.microsoft.com/office/drawing/2014/main" id="{CC32D016-E187-4C88-84A2-E86FAC1376A6}"/>
                </a:ext>
              </a:extLst>
            </p:cNvPr>
            <p:cNvSpPr txBox="1"/>
            <p:nvPr/>
          </p:nvSpPr>
          <p:spPr>
            <a:xfrm>
              <a:off x="16560" y="5647"/>
              <a:ext cx="1915" cy="645"/>
            </a:xfrm>
            <a:prstGeom prst="rect">
              <a:avLst/>
            </a:prstGeom>
            <a:noFill/>
          </p:spPr>
          <p:txBody>
            <a:bodyPr wrap="square" rtlCol="0">
              <a:spAutoFit/>
            </a:bodyPr>
            <a:lstStyle/>
            <a:p>
              <a:r>
                <a:rPr lang="en-US" sz="1600" dirty="0">
                  <a:latin typeface="Klee Medium" panose="02020700000000000000" charset="-128"/>
                  <a:ea typeface="Klee Medium" panose="02020700000000000000" charset="-128"/>
                </a:rPr>
                <a:t>Swagger</a:t>
              </a:r>
            </a:p>
          </p:txBody>
        </p:sp>
      </p:grpSp>
      <p:grpSp>
        <p:nvGrpSpPr>
          <p:cNvPr id="79" name="Group 42">
            <a:extLst>
              <a:ext uri="{FF2B5EF4-FFF2-40B4-BE49-F238E27FC236}">
                <a16:creationId xmlns:a16="http://schemas.microsoft.com/office/drawing/2014/main" id="{5D169368-AAEC-4057-82A2-62D71D713C4A}"/>
              </a:ext>
            </a:extLst>
          </p:cNvPr>
          <p:cNvGrpSpPr/>
          <p:nvPr/>
        </p:nvGrpSpPr>
        <p:grpSpPr>
          <a:xfrm>
            <a:off x="8942078" y="5231728"/>
            <a:ext cx="889452" cy="1248004"/>
            <a:chOff x="16660" y="6591"/>
            <a:chExt cx="1655" cy="2366"/>
          </a:xfrm>
        </p:grpSpPr>
        <p:pic>
          <p:nvPicPr>
            <p:cNvPr id="80" name="Picture 28" descr="ecsyunfuwuqiECS">
              <a:extLst>
                <a:ext uri="{FF2B5EF4-FFF2-40B4-BE49-F238E27FC236}">
                  <a16:creationId xmlns:a16="http://schemas.microsoft.com/office/drawing/2014/main" id="{40A3A6EC-B22E-4AC6-8BB8-5EA09933777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660" y="6591"/>
              <a:ext cx="1655" cy="1655"/>
            </a:xfrm>
            <a:prstGeom prst="rect">
              <a:avLst/>
            </a:prstGeom>
          </p:spPr>
        </p:pic>
        <p:sp>
          <p:nvSpPr>
            <p:cNvPr id="81" name="Text Box 40">
              <a:extLst>
                <a:ext uri="{FF2B5EF4-FFF2-40B4-BE49-F238E27FC236}">
                  <a16:creationId xmlns:a16="http://schemas.microsoft.com/office/drawing/2014/main" id="{87FB9EA7-A614-4E85-AA71-6277A2430510}"/>
                </a:ext>
              </a:extLst>
            </p:cNvPr>
            <p:cNvSpPr txBox="1"/>
            <p:nvPr/>
          </p:nvSpPr>
          <p:spPr>
            <a:xfrm>
              <a:off x="16977" y="8315"/>
              <a:ext cx="1171" cy="642"/>
            </a:xfrm>
            <a:prstGeom prst="rect">
              <a:avLst/>
            </a:prstGeom>
            <a:noFill/>
          </p:spPr>
          <p:txBody>
            <a:bodyPr wrap="square" rtlCol="0">
              <a:spAutoFit/>
            </a:bodyPr>
            <a:lstStyle/>
            <a:p>
              <a:r>
                <a:rPr lang="en-US" sz="1600" dirty="0">
                  <a:latin typeface="Klee Medium" panose="02020700000000000000" charset="-128"/>
                  <a:ea typeface="Klee Medium" panose="02020700000000000000" charset="-128"/>
                </a:rPr>
                <a:t>ECS</a:t>
              </a:r>
            </a:p>
          </p:txBody>
        </p:sp>
      </p:grpSp>
      <p:sp>
        <p:nvSpPr>
          <p:cNvPr id="82" name="Left Bracket 47">
            <a:extLst>
              <a:ext uri="{FF2B5EF4-FFF2-40B4-BE49-F238E27FC236}">
                <a16:creationId xmlns:a16="http://schemas.microsoft.com/office/drawing/2014/main" id="{68E355A2-13FC-491E-9D12-E0B839687275}"/>
              </a:ext>
            </a:extLst>
          </p:cNvPr>
          <p:cNvSpPr/>
          <p:nvPr/>
        </p:nvSpPr>
        <p:spPr>
          <a:xfrm>
            <a:off x="1842359" y="4139566"/>
            <a:ext cx="208443" cy="2160940"/>
          </a:xfrm>
          <a:prstGeom prst="leftBracket">
            <a:avLst/>
          </a:prstGeom>
          <a:ln w="60325" cmpd="sng">
            <a:solidFill>
              <a:srgbClr val="255294"/>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pic>
        <p:nvPicPr>
          <p:cNvPr id="87" name="Picture 56" descr="fuwuqi">
            <a:extLst>
              <a:ext uri="{FF2B5EF4-FFF2-40B4-BE49-F238E27FC236}">
                <a16:creationId xmlns:a16="http://schemas.microsoft.com/office/drawing/2014/main" id="{D11981DA-69A5-4207-BF6A-F5AC70A0B93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781439" y="2908824"/>
            <a:ext cx="462213" cy="462213"/>
          </a:xfrm>
          <a:prstGeom prst="rect">
            <a:avLst/>
          </a:prstGeom>
        </p:spPr>
      </p:pic>
      <p:sp>
        <p:nvSpPr>
          <p:cNvPr id="88" name="Text Box 58">
            <a:extLst>
              <a:ext uri="{FF2B5EF4-FFF2-40B4-BE49-F238E27FC236}">
                <a16:creationId xmlns:a16="http://schemas.microsoft.com/office/drawing/2014/main" id="{A5AE2A0C-B93B-479F-B8B7-57D5FBE0EC57}"/>
              </a:ext>
            </a:extLst>
          </p:cNvPr>
          <p:cNvSpPr txBox="1"/>
          <p:nvPr/>
        </p:nvSpPr>
        <p:spPr>
          <a:xfrm>
            <a:off x="2309719" y="3011170"/>
            <a:ext cx="1146435" cy="338554"/>
          </a:xfrm>
          <a:prstGeom prst="rect">
            <a:avLst/>
          </a:prstGeom>
          <a:noFill/>
        </p:spPr>
        <p:txBody>
          <a:bodyPr wrap="square" rtlCol="0">
            <a:spAutoFit/>
          </a:bodyPr>
          <a:lstStyle/>
          <a:p>
            <a:r>
              <a:rPr lang="en-US" sz="1600">
                <a:latin typeface="Klee Medium" panose="02020700000000000000" charset="-128"/>
                <a:ea typeface="Klee Medium" panose="02020700000000000000" charset="-128"/>
              </a:rPr>
              <a:t>Server</a:t>
            </a:r>
            <a:endParaRPr lang="en-US" sz="1600"/>
          </a:p>
        </p:txBody>
      </p:sp>
      <p:sp>
        <p:nvSpPr>
          <p:cNvPr id="89" name="Text Box 59">
            <a:extLst>
              <a:ext uri="{FF2B5EF4-FFF2-40B4-BE49-F238E27FC236}">
                <a16:creationId xmlns:a16="http://schemas.microsoft.com/office/drawing/2014/main" id="{9A342507-FE8C-4C8B-9094-2FE607B641B9}"/>
              </a:ext>
            </a:extLst>
          </p:cNvPr>
          <p:cNvSpPr txBox="1"/>
          <p:nvPr/>
        </p:nvSpPr>
        <p:spPr>
          <a:xfrm>
            <a:off x="7811290" y="1380255"/>
            <a:ext cx="1376852" cy="338554"/>
          </a:xfrm>
          <a:prstGeom prst="rect">
            <a:avLst/>
          </a:prstGeom>
          <a:noFill/>
        </p:spPr>
        <p:txBody>
          <a:bodyPr wrap="square" rtlCol="0">
            <a:spAutoFit/>
          </a:bodyPr>
          <a:lstStyle/>
          <a:p>
            <a:r>
              <a:rPr lang="en-US" sz="1600" dirty="0">
                <a:latin typeface="Klee Medium" panose="02020700000000000000" charset="-128"/>
                <a:ea typeface="Klee Medium" panose="02020700000000000000" charset="-128"/>
              </a:rPr>
              <a:t>Element UI</a:t>
            </a:r>
          </a:p>
        </p:txBody>
      </p:sp>
      <p:sp>
        <p:nvSpPr>
          <p:cNvPr id="4" name="矩形: 圆角 3">
            <a:extLst>
              <a:ext uri="{FF2B5EF4-FFF2-40B4-BE49-F238E27FC236}">
                <a16:creationId xmlns:a16="http://schemas.microsoft.com/office/drawing/2014/main" id="{4C717E38-454E-4112-9B29-654579F6D7F9}"/>
              </a:ext>
            </a:extLst>
          </p:cNvPr>
          <p:cNvSpPr/>
          <p:nvPr/>
        </p:nvSpPr>
        <p:spPr>
          <a:xfrm>
            <a:off x="1769183" y="1035512"/>
            <a:ext cx="9498383" cy="1014811"/>
          </a:xfrm>
          <a:prstGeom prst="roundRect">
            <a:avLst>
              <a:gd name="adj" fmla="val 9791"/>
            </a:avLst>
          </a:prstGeom>
          <a:noFill/>
          <a:ln w="28575">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矩形: 圆角 4">
            <a:extLst>
              <a:ext uri="{FF2B5EF4-FFF2-40B4-BE49-F238E27FC236}">
                <a16:creationId xmlns:a16="http://schemas.microsoft.com/office/drawing/2014/main" id="{4C108A98-D240-4772-A8C5-61695FC1BDC0}"/>
              </a:ext>
            </a:extLst>
          </p:cNvPr>
          <p:cNvSpPr/>
          <p:nvPr/>
        </p:nvSpPr>
        <p:spPr>
          <a:xfrm>
            <a:off x="1411880" y="2611933"/>
            <a:ext cx="10183011" cy="4200991"/>
          </a:xfrm>
          <a:prstGeom prst="roundRect">
            <a:avLst>
              <a:gd name="adj" fmla="val 7470"/>
            </a:avLst>
          </a:prstGeom>
          <a:noFill/>
          <a:ln w="28575">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矩形: 圆角 5">
            <a:extLst>
              <a:ext uri="{FF2B5EF4-FFF2-40B4-BE49-F238E27FC236}">
                <a16:creationId xmlns:a16="http://schemas.microsoft.com/office/drawing/2014/main" id="{C873FFFC-EBC8-430F-B952-6889B2FD49BD}"/>
              </a:ext>
            </a:extLst>
          </p:cNvPr>
          <p:cNvSpPr/>
          <p:nvPr/>
        </p:nvSpPr>
        <p:spPr>
          <a:xfrm>
            <a:off x="1580809" y="3758699"/>
            <a:ext cx="9856686" cy="2925435"/>
          </a:xfrm>
          <a:prstGeom prst="roundRect">
            <a:avLst>
              <a:gd name="adj" fmla="val 9592"/>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 name="矩形: 圆角 6">
            <a:extLst>
              <a:ext uri="{FF2B5EF4-FFF2-40B4-BE49-F238E27FC236}">
                <a16:creationId xmlns:a16="http://schemas.microsoft.com/office/drawing/2014/main" id="{F8ABCF59-333F-4C30-AE15-8CFCA85EB508}"/>
              </a:ext>
            </a:extLst>
          </p:cNvPr>
          <p:cNvSpPr/>
          <p:nvPr/>
        </p:nvSpPr>
        <p:spPr>
          <a:xfrm>
            <a:off x="2219730" y="3855721"/>
            <a:ext cx="5503574" cy="825770"/>
          </a:xfrm>
          <a:prstGeom prst="roundRect">
            <a:avLst/>
          </a:prstGeom>
          <a:noFill/>
          <a:ln w="1270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矩形: 圆角 7">
            <a:extLst>
              <a:ext uri="{FF2B5EF4-FFF2-40B4-BE49-F238E27FC236}">
                <a16:creationId xmlns:a16="http://schemas.microsoft.com/office/drawing/2014/main" id="{7CC26C7A-3246-43FF-9BBB-0235DDF0303D}"/>
              </a:ext>
            </a:extLst>
          </p:cNvPr>
          <p:cNvSpPr/>
          <p:nvPr/>
        </p:nvSpPr>
        <p:spPr>
          <a:xfrm>
            <a:off x="2215936" y="4795255"/>
            <a:ext cx="5507368" cy="884184"/>
          </a:xfrm>
          <a:prstGeom prst="roundRect">
            <a:avLst/>
          </a:prstGeom>
          <a:noFill/>
          <a:ln w="1270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矩形: 圆角 9">
            <a:extLst>
              <a:ext uri="{FF2B5EF4-FFF2-40B4-BE49-F238E27FC236}">
                <a16:creationId xmlns:a16="http://schemas.microsoft.com/office/drawing/2014/main" id="{B8146BFC-7E05-4EA0-8D48-08F713B4AAD2}"/>
              </a:ext>
            </a:extLst>
          </p:cNvPr>
          <p:cNvSpPr/>
          <p:nvPr/>
        </p:nvSpPr>
        <p:spPr>
          <a:xfrm>
            <a:off x="2215936" y="5750273"/>
            <a:ext cx="5507368" cy="882280"/>
          </a:xfrm>
          <a:prstGeom prst="roundRect">
            <a:avLst/>
          </a:prstGeom>
          <a:noFill/>
          <a:ln w="1270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Text Box 59">
            <a:extLst>
              <a:ext uri="{FF2B5EF4-FFF2-40B4-BE49-F238E27FC236}">
                <a16:creationId xmlns:a16="http://schemas.microsoft.com/office/drawing/2014/main" id="{33C999BF-0332-4B95-B02D-224DD7F64AE5}"/>
              </a:ext>
            </a:extLst>
          </p:cNvPr>
          <p:cNvSpPr txBox="1"/>
          <p:nvPr/>
        </p:nvSpPr>
        <p:spPr>
          <a:xfrm>
            <a:off x="5830758" y="2249738"/>
            <a:ext cx="1376852" cy="276999"/>
          </a:xfrm>
          <a:prstGeom prst="rect">
            <a:avLst/>
          </a:prstGeom>
          <a:noFill/>
        </p:spPr>
        <p:txBody>
          <a:bodyPr wrap="square" rtlCol="0">
            <a:spAutoFit/>
          </a:bodyPr>
          <a:lstStyle/>
          <a:p>
            <a:r>
              <a:rPr lang="en-US" sz="1200" b="1" dirty="0">
                <a:latin typeface="Klee Medium" panose="02020700000000000000" charset="-128"/>
                <a:ea typeface="Klee Medium" panose="02020700000000000000" charset="-128"/>
              </a:rPr>
              <a:t>REST </a:t>
            </a:r>
          </a:p>
        </p:txBody>
      </p:sp>
      <p:pic>
        <p:nvPicPr>
          <p:cNvPr id="14" name="图片 13">
            <a:extLst>
              <a:ext uri="{FF2B5EF4-FFF2-40B4-BE49-F238E27FC236}">
                <a16:creationId xmlns:a16="http://schemas.microsoft.com/office/drawing/2014/main" id="{90D54651-BA4A-4C9E-9308-CFC6A02CA927}"/>
              </a:ext>
            </a:extLst>
          </p:cNvPr>
          <p:cNvPicPr>
            <a:picLocks noChangeAspect="1"/>
          </p:cNvPicPr>
          <p:nvPr/>
        </p:nvPicPr>
        <p:blipFill>
          <a:blip r:embed="rId30"/>
          <a:stretch>
            <a:fillRect/>
          </a:stretch>
        </p:blipFill>
        <p:spPr>
          <a:xfrm>
            <a:off x="5184626" y="5900315"/>
            <a:ext cx="1091137" cy="602419"/>
          </a:xfrm>
          <a:prstGeom prst="rect">
            <a:avLst/>
          </a:prstGeom>
        </p:spPr>
      </p:pic>
      <p:pic>
        <p:nvPicPr>
          <p:cNvPr id="15" name="图片 14">
            <a:extLst>
              <a:ext uri="{FF2B5EF4-FFF2-40B4-BE49-F238E27FC236}">
                <a16:creationId xmlns:a16="http://schemas.microsoft.com/office/drawing/2014/main" id="{EF3DA79D-67FA-4A60-84B9-5D59516E0DD0}"/>
              </a:ext>
            </a:extLst>
          </p:cNvPr>
          <p:cNvPicPr>
            <a:picLocks noChangeAspect="1"/>
          </p:cNvPicPr>
          <p:nvPr/>
        </p:nvPicPr>
        <p:blipFill>
          <a:blip r:embed="rId31"/>
          <a:stretch>
            <a:fillRect/>
          </a:stretch>
        </p:blipFill>
        <p:spPr>
          <a:xfrm>
            <a:off x="3751555" y="5887950"/>
            <a:ext cx="751524" cy="614784"/>
          </a:xfrm>
          <a:prstGeom prst="rect">
            <a:avLst/>
          </a:prstGeom>
        </p:spPr>
      </p:pic>
      <p:pic>
        <p:nvPicPr>
          <p:cNvPr id="16" name="Picture 34" descr="ubuntu">
            <a:extLst>
              <a:ext uri="{FF2B5EF4-FFF2-40B4-BE49-F238E27FC236}">
                <a16:creationId xmlns:a16="http://schemas.microsoft.com/office/drawing/2014/main" id="{F627BBFE-91D8-48D2-8F8F-42E78088F00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09719" y="4973195"/>
            <a:ext cx="517066" cy="517066"/>
          </a:xfrm>
          <a:prstGeom prst="rect">
            <a:avLst/>
          </a:prstGeom>
        </p:spPr>
      </p:pic>
      <p:pic>
        <p:nvPicPr>
          <p:cNvPr id="100" name="内容占位符 4">
            <a:extLst>
              <a:ext uri="{FF2B5EF4-FFF2-40B4-BE49-F238E27FC236}">
                <a16:creationId xmlns:a16="http://schemas.microsoft.com/office/drawing/2014/main" id="{815AC427-F9A9-446C-B690-560759949B93}"/>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083411" y="2731250"/>
            <a:ext cx="606787" cy="606787"/>
          </a:xfrm>
          <a:prstGeom prst="rect">
            <a:avLst/>
          </a:prstGeom>
        </p:spPr>
      </p:pic>
      <p:sp>
        <p:nvSpPr>
          <p:cNvPr id="17" name="Text Box 38">
            <a:extLst>
              <a:ext uri="{FF2B5EF4-FFF2-40B4-BE49-F238E27FC236}">
                <a16:creationId xmlns:a16="http://schemas.microsoft.com/office/drawing/2014/main" id="{D55D36BF-A9F1-4912-99F2-E2875B559152}"/>
              </a:ext>
            </a:extLst>
          </p:cNvPr>
          <p:cNvSpPr txBox="1"/>
          <p:nvPr/>
        </p:nvSpPr>
        <p:spPr>
          <a:xfrm>
            <a:off x="9074649" y="3321539"/>
            <a:ext cx="1413894" cy="338554"/>
          </a:xfrm>
          <a:prstGeom prst="rect">
            <a:avLst/>
          </a:prstGeom>
          <a:noFill/>
        </p:spPr>
        <p:txBody>
          <a:bodyPr wrap="square" rtlCol="0">
            <a:spAutoFit/>
          </a:bodyPr>
          <a:lstStyle/>
          <a:p>
            <a:r>
              <a:rPr lang="en-US" sz="1600" dirty="0">
                <a:latin typeface="Klee Medium" panose="02020700000000000000" charset="-128"/>
                <a:ea typeface="Klee Medium" panose="02020700000000000000" charset="-128"/>
              </a:rPr>
              <a:t>Album</a:t>
            </a:r>
          </a:p>
        </p:txBody>
      </p:sp>
      <p:pic>
        <p:nvPicPr>
          <p:cNvPr id="9" name="Graphic 18">
            <a:extLst>
              <a:ext uri="{FF2B5EF4-FFF2-40B4-BE49-F238E27FC236}">
                <a16:creationId xmlns:a16="http://schemas.microsoft.com/office/drawing/2014/main" id="{03C98261-FD2A-4782-8E65-EEDAC0A68EB6}"/>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231269" y="4924183"/>
            <a:ext cx="517066" cy="517066"/>
          </a:xfrm>
          <a:prstGeom prst="rect">
            <a:avLst/>
          </a:prstGeom>
        </p:spPr>
      </p:pic>
      <p:sp>
        <p:nvSpPr>
          <p:cNvPr id="12" name="Text Box 36">
            <a:extLst>
              <a:ext uri="{FF2B5EF4-FFF2-40B4-BE49-F238E27FC236}">
                <a16:creationId xmlns:a16="http://schemas.microsoft.com/office/drawing/2014/main" id="{55C7475E-C668-4F4D-AFD2-ACF7F3DED73D}"/>
              </a:ext>
            </a:extLst>
          </p:cNvPr>
          <p:cNvSpPr txBox="1"/>
          <p:nvPr/>
        </p:nvSpPr>
        <p:spPr>
          <a:xfrm>
            <a:off x="4837930" y="5000857"/>
            <a:ext cx="95609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Klee Medium" panose="02020700000000000000" charset="-128"/>
                <a:ea typeface="Klee Medium" panose="02020700000000000000" charset="-128"/>
                <a:cs typeface="+mn-cs"/>
              </a:rPr>
              <a:t>Nginx</a:t>
            </a:r>
          </a:p>
        </p:txBody>
      </p:sp>
      <p:pic>
        <p:nvPicPr>
          <p:cNvPr id="18" name="Picture 8">
            <a:extLst>
              <a:ext uri="{FF2B5EF4-FFF2-40B4-BE49-F238E27FC236}">
                <a16:creationId xmlns:a16="http://schemas.microsoft.com/office/drawing/2014/main" id="{C2B6ED5E-F62B-4833-AE83-5079C5AC9624}"/>
              </a:ext>
            </a:extLst>
          </p:cNvPr>
          <p:cNvPicPr>
            <a:picLocks noChangeAspect="1"/>
          </p:cNvPicPr>
          <p:nvPr/>
        </p:nvPicPr>
        <p:blipFill>
          <a:blip r:embed="rId36"/>
          <a:stretch>
            <a:fillRect/>
          </a:stretch>
        </p:blipFill>
        <p:spPr>
          <a:xfrm>
            <a:off x="9330915" y="1278782"/>
            <a:ext cx="1549400" cy="533400"/>
          </a:xfrm>
          <a:prstGeom prst="rect">
            <a:avLst/>
          </a:prstGeom>
        </p:spPr>
      </p:pic>
      <p:pic>
        <p:nvPicPr>
          <p:cNvPr id="20" name="图片 19">
            <a:extLst>
              <a:ext uri="{FF2B5EF4-FFF2-40B4-BE49-F238E27FC236}">
                <a16:creationId xmlns:a16="http://schemas.microsoft.com/office/drawing/2014/main" id="{32AC6D9C-56DC-472B-9E5C-6B89DF069379}"/>
              </a:ext>
            </a:extLst>
          </p:cNvPr>
          <p:cNvPicPr>
            <a:picLocks noChangeAspect="1"/>
          </p:cNvPicPr>
          <p:nvPr/>
        </p:nvPicPr>
        <p:blipFill>
          <a:blip r:embed="rId37"/>
          <a:stretch>
            <a:fillRect/>
          </a:stretch>
        </p:blipFill>
        <p:spPr>
          <a:xfrm>
            <a:off x="5343868" y="1216415"/>
            <a:ext cx="690889" cy="630324"/>
          </a:xfrm>
          <a:prstGeom prst="rect">
            <a:avLst/>
          </a:prstGeom>
        </p:spPr>
      </p:pic>
    </p:spTree>
    <p:extLst>
      <p:ext uri="{BB962C8B-B14F-4D97-AF65-F5344CB8AC3E}">
        <p14:creationId xmlns:p14="http://schemas.microsoft.com/office/powerpoint/2010/main" val="2371725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D6C2EEB-6EE8-4BB2-92AB-7CD87C8A4203}"/>
              </a:ext>
            </a:extLst>
          </p:cNvPr>
          <p:cNvSpPr txBox="1"/>
          <p:nvPr/>
        </p:nvSpPr>
        <p:spPr>
          <a:xfrm>
            <a:off x="238175" y="99438"/>
            <a:ext cx="2743059" cy="707886"/>
          </a:xfrm>
          <a:prstGeom prst="rect">
            <a:avLst/>
          </a:prstGeom>
          <a:noFill/>
        </p:spPr>
        <p:txBody>
          <a:bodyPr wrap="none" rtlCol="0">
            <a:spAutoFit/>
          </a:bodyPr>
          <a:lstStyle/>
          <a:p>
            <a:r>
              <a:rPr lang="zh-CN" altLang="en-US" sz="4000" dirty="0">
                <a:solidFill>
                  <a:srgbClr val="115A9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Segoe UI" panose="020B0502040204020203" pitchFamily="34" charset="0"/>
              </a:rPr>
              <a:t>总体架构图</a:t>
            </a:r>
          </a:p>
        </p:txBody>
      </p:sp>
      <p:pic>
        <p:nvPicPr>
          <p:cNvPr id="9" name="图片 8">
            <a:extLst>
              <a:ext uri="{FF2B5EF4-FFF2-40B4-BE49-F238E27FC236}">
                <a16:creationId xmlns:a16="http://schemas.microsoft.com/office/drawing/2014/main" id="{1F03174E-3F4C-48BB-A69F-758D64547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137" y="306184"/>
            <a:ext cx="5715726" cy="6245631"/>
          </a:xfrm>
          <a:prstGeom prst="rect">
            <a:avLst/>
          </a:prstGeom>
        </p:spPr>
      </p:pic>
    </p:spTree>
    <p:extLst>
      <p:ext uri="{BB962C8B-B14F-4D97-AF65-F5344CB8AC3E}">
        <p14:creationId xmlns:p14="http://schemas.microsoft.com/office/powerpoint/2010/main" val="19752149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1579</TotalTime>
  <Words>1548</Words>
  <Application>Microsoft Office PowerPoint</Application>
  <PresentationFormat>宽屏</PresentationFormat>
  <Paragraphs>237</Paragraphs>
  <Slides>22</Slides>
  <Notes>18</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Klee Medium</vt:lpstr>
      <vt:lpstr>PingFang SC</vt:lpstr>
      <vt:lpstr>等线</vt:lpstr>
      <vt:lpstr>黑体</vt:lpstr>
      <vt:lpstr>华文楷体</vt:lpstr>
      <vt:lpstr>宋体</vt:lpstr>
      <vt:lpstr>微软雅黑</vt:lpstr>
      <vt:lpstr>幼圆</vt:lpstr>
      <vt:lpstr>Arial</vt:lpstr>
      <vt:lpstr>Calibri</vt:lpstr>
      <vt:lpstr>Comfortaa</vt:lpstr>
      <vt:lpstr>Lucida Handwriting</vt:lpstr>
      <vt:lpstr>Segoe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kwin</dc:creator>
  <cp:lastModifiedBy>Deng Xinling</cp:lastModifiedBy>
  <cp:revision>245</cp:revision>
  <dcterms:created xsi:type="dcterms:W3CDTF">2020-04-22T01:23:00Z</dcterms:created>
  <dcterms:modified xsi:type="dcterms:W3CDTF">2020-09-20T00:58:57Z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